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95" r:id="rId5"/>
    <p:sldId id="264" r:id="rId6"/>
    <p:sldId id="265" r:id="rId7"/>
    <p:sldId id="266" r:id="rId8"/>
    <p:sldId id="257" r:id="rId9"/>
    <p:sldId id="258" r:id="rId10"/>
    <p:sldId id="259" r:id="rId11"/>
    <p:sldId id="268" r:id="rId12"/>
    <p:sldId id="269" r:id="rId13"/>
    <p:sldId id="270" r:id="rId14"/>
    <p:sldId id="271" r:id="rId15"/>
    <p:sldId id="260" r:id="rId16"/>
    <p:sldId id="261" r:id="rId17"/>
    <p:sldId id="267" r:id="rId18"/>
    <p:sldId id="275" r:id="rId19"/>
    <p:sldId id="272" r:id="rId20"/>
    <p:sldId id="276" r:id="rId21"/>
    <p:sldId id="279" r:id="rId22"/>
    <p:sldId id="280" r:id="rId23"/>
    <p:sldId id="293" r:id="rId24"/>
    <p:sldId id="277" r:id="rId25"/>
    <p:sldId id="278" r:id="rId26"/>
    <p:sldId id="281" r:id="rId27"/>
    <p:sldId id="282" r:id="rId28"/>
    <p:sldId id="283" r:id="rId29"/>
    <p:sldId id="284" r:id="rId30"/>
    <p:sldId id="288" r:id="rId31"/>
    <p:sldId id="291" r:id="rId32"/>
    <p:sldId id="289" r:id="rId33"/>
    <p:sldId id="290" r:id="rId34"/>
    <p:sldId id="285" r:id="rId35"/>
    <p:sldId id="286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6" d="100"/>
          <a:sy n="66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0C30-3345-481B-BC6C-A63AD535E079}" type="datetimeFigureOut">
              <a:rPr lang="sr-Latn-CS" smtClean="0"/>
              <a:pPr/>
              <a:t>26.10.2016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2143-8BDF-42C2-9278-7E1DCF7B3EE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/>
              <a:t>Čelici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Niskougljenični čelici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sr-Latn-CS" dirty="0"/>
              <a:t>Konstrukcioni čelici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armaturu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kotlovske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limove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Mikrolegirani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Nb</a:t>
            </a:r>
            <a:r>
              <a:rPr lang="en-US" dirty="0"/>
              <a:t>, Ti, V)</a:t>
            </a:r>
          </a:p>
          <a:p>
            <a:pPr marL="514350" indent="-514350">
              <a:buAutoNum type="arabicPeriod"/>
            </a:pP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cementaciju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172200" y="2286000"/>
            <a:ext cx="381000" cy="2209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28956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Nisu</a:t>
            </a:r>
            <a:r>
              <a:rPr lang="en-US" sz="2500" dirty="0"/>
              <a:t>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termičku</a:t>
            </a:r>
            <a:r>
              <a:rPr lang="en-US" sz="2500" dirty="0"/>
              <a:t> </a:t>
            </a:r>
            <a:r>
              <a:rPr lang="en-US" sz="2500" dirty="0" err="1"/>
              <a:t>obradu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b="1" dirty="0"/>
              <a:t>K</a:t>
            </a:r>
            <a:r>
              <a:rPr lang="en-US" b="1" dirty="0" err="1"/>
              <a:t>onstrukci</a:t>
            </a:r>
            <a:r>
              <a:rPr lang="sr-Latn-CS" b="1" dirty="0"/>
              <a:t>oni čelici</a:t>
            </a:r>
            <a:r>
              <a:rPr lang="en-US" b="1" dirty="0"/>
              <a:t> </a:t>
            </a:r>
            <a:r>
              <a:rPr lang="en-US" dirty="0"/>
              <a:t>– pre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nizak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obezbeđenja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zavarljivosti</a:t>
            </a:r>
            <a:r>
              <a:rPr lang="en-US" dirty="0"/>
              <a:t>.</a:t>
            </a:r>
          </a:p>
          <a:p>
            <a:r>
              <a:rPr lang="en-US" dirty="0" err="1"/>
              <a:t>Hemijski</a:t>
            </a:r>
            <a:r>
              <a:rPr lang="en-US" dirty="0"/>
              <a:t> </a:t>
            </a:r>
            <a:r>
              <a:rPr lang="en-US" dirty="0" err="1"/>
              <a:t>sastav</a:t>
            </a:r>
            <a:r>
              <a:rPr lang="en-US" dirty="0"/>
              <a:t> se ne </a:t>
            </a:r>
            <a:r>
              <a:rPr lang="en-US" dirty="0" err="1"/>
              <a:t>propisuje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profila</a:t>
            </a:r>
            <a:r>
              <a:rPr lang="en-US" dirty="0"/>
              <a:t>:</a:t>
            </a:r>
          </a:p>
          <a:p>
            <a:r>
              <a:rPr lang="en-US" dirty="0" err="1"/>
              <a:t>Oznaka</a:t>
            </a:r>
            <a:r>
              <a:rPr lang="en-US" dirty="0"/>
              <a:t>: S_ _ _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najmanji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tečenja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3048000"/>
            <a:ext cx="343779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2590800" y="4419600"/>
            <a:ext cx="609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 dirty="0"/>
              <a:t>Betonski čelici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glatka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rebrasta</a:t>
            </a:r>
            <a:r>
              <a:rPr lang="en-US" dirty="0"/>
              <a:t> </a:t>
            </a:r>
            <a:r>
              <a:rPr lang="en-US" dirty="0" err="1"/>
              <a:t>armatura</a:t>
            </a:r>
            <a:r>
              <a:rPr lang="en-US" dirty="0"/>
              <a:t> </a:t>
            </a:r>
            <a:r>
              <a:rPr lang="sr-Latn-CS" dirty="0"/>
              <a:t>za ojačavanje betona</a:t>
            </a:r>
            <a:endParaRPr lang="en-US" dirty="0"/>
          </a:p>
          <a:p>
            <a:r>
              <a:rPr lang="en-US" dirty="0" err="1"/>
              <a:t>Propisuju</a:t>
            </a:r>
            <a:r>
              <a:rPr lang="en-US" dirty="0"/>
              <a:t> se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, ne </a:t>
            </a:r>
            <a:r>
              <a:rPr lang="en-US" dirty="0" err="1"/>
              <a:t>hemijski</a:t>
            </a:r>
            <a:r>
              <a:rPr lang="en-US" dirty="0"/>
              <a:t> </a:t>
            </a:r>
            <a:r>
              <a:rPr lang="en-US" dirty="0" err="1"/>
              <a:t>sastav</a:t>
            </a:r>
            <a:endParaRPr lang="en-US" dirty="0"/>
          </a:p>
          <a:p>
            <a:r>
              <a:rPr lang="en-US" dirty="0" err="1"/>
              <a:t>Oznaka</a:t>
            </a:r>
            <a:r>
              <a:rPr lang="en-US" dirty="0"/>
              <a:t>: B500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; B500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; B500</a:t>
            </a:r>
            <a:r>
              <a:rPr lang="en-US" dirty="0">
                <a:solidFill>
                  <a:srgbClr val="FF0000"/>
                </a:solidFill>
              </a:rPr>
              <a:t>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         </a:t>
            </a:r>
            <a:r>
              <a:rPr lang="en-US" dirty="0" err="1"/>
              <a:t>najmanji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tečenja</a:t>
            </a:r>
            <a:endParaRPr lang="en-US" dirty="0"/>
          </a:p>
          <a:p>
            <a:pPr>
              <a:buNone/>
            </a:pPr>
            <a:r>
              <a:rPr lang="en-US" dirty="0"/>
              <a:t>					   </a:t>
            </a:r>
            <a:r>
              <a:rPr lang="en-US" dirty="0" err="1">
                <a:solidFill>
                  <a:srgbClr val="FF0000"/>
                </a:solidFill>
              </a:rPr>
              <a:t>oblik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orebrenja</a:t>
            </a:r>
            <a:r>
              <a:rPr lang="en-US" dirty="0">
                <a:solidFill>
                  <a:srgbClr val="FF0000"/>
                </a:solidFill>
              </a:rPr>
              <a:t> (A, B, C):</a:t>
            </a:r>
          </a:p>
        </p:txBody>
      </p:sp>
      <p:sp>
        <p:nvSpPr>
          <p:cNvPr id="4" name="Up Arrow 3"/>
          <p:cNvSpPr/>
          <p:nvPr/>
        </p:nvSpPr>
        <p:spPr>
          <a:xfrm>
            <a:off x="3962400" y="3200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2743200" y="3200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105400" y="3200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715000" y="3124200"/>
            <a:ext cx="152400" cy="1295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AutoShape 2" descr="&amp;Ucy;&amp;bcy;&amp;acy;&amp;tscy;&amp;icy; &amp;scy;&amp;lcy;&amp;icy;&amp;kcy;&amp;iecy; 1"/>
          <p:cNvSpPr>
            <a:spLocks noChangeAspect="1" noChangeArrowheads="1"/>
          </p:cNvSpPr>
          <p:nvPr/>
        </p:nvSpPr>
        <p:spPr bwMode="auto">
          <a:xfrm>
            <a:off x="155575" y="-1393825"/>
            <a:ext cx="394335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&amp;Ucy;&amp;bcy;&amp;acy;&amp;tscy;&amp;icy; &amp;scy;&amp;lcy;&amp;icy;&amp;kcy;&amp;iecy; 1"/>
          <p:cNvSpPr>
            <a:spLocks noChangeAspect="1" noChangeArrowheads="1"/>
          </p:cNvSpPr>
          <p:nvPr/>
        </p:nvSpPr>
        <p:spPr bwMode="auto">
          <a:xfrm>
            <a:off x="155575" y="-1393825"/>
            <a:ext cx="394335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&amp;Ucy;&amp;bcy;&amp;acy;&amp;tscy;&amp;icy; &amp;scy;&amp;lcy;&amp;icy;&amp;kcy;&amp;iecy; 1"/>
          <p:cNvSpPr>
            <a:spLocks noChangeAspect="1" noChangeArrowheads="1"/>
          </p:cNvSpPr>
          <p:nvPr/>
        </p:nvSpPr>
        <p:spPr bwMode="auto">
          <a:xfrm>
            <a:off x="155575" y="-1393825"/>
            <a:ext cx="394335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&amp;Ucy;&amp;bcy;&amp;acy;&amp;tscy;&amp;icy; &amp;scy;&amp;lcy;&amp;icy;&amp;kcy;&amp;iecy; 1"/>
          <p:cNvSpPr>
            <a:spLocks noChangeAspect="1" noChangeArrowheads="1"/>
          </p:cNvSpPr>
          <p:nvPr/>
        </p:nvSpPr>
        <p:spPr bwMode="auto">
          <a:xfrm>
            <a:off x="155575" y="-1393825"/>
            <a:ext cx="394335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&amp;Ucy;&amp;bcy;&amp;acy;&amp;tscy;&amp;icy; &amp;scy;&amp;lcy;&amp;icy;&amp;kcy;&amp;iecy; 1"/>
          <p:cNvSpPr>
            <a:spLocks noChangeAspect="1" noChangeArrowheads="1"/>
          </p:cNvSpPr>
          <p:nvPr/>
        </p:nvSpPr>
        <p:spPr bwMode="auto">
          <a:xfrm>
            <a:off x="155575" y="-1393825"/>
            <a:ext cx="394335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81000" y="4953000"/>
            <a:ext cx="4876800" cy="15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334000" y="4953000"/>
            <a:ext cx="3124200" cy="15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336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Čelici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sr-Latn-CS" b="1" dirty="0"/>
              <a:t>cevovode i opremu pod pritiskom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zavarljivi</a:t>
            </a:r>
            <a:r>
              <a:rPr lang="sr-Latn-CS" dirty="0"/>
              <a:t>,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povišene</a:t>
            </a:r>
            <a:r>
              <a:rPr lang="en-US" dirty="0"/>
              <a:t> temperature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)</a:t>
            </a:r>
          </a:p>
          <a:p>
            <a:r>
              <a:rPr lang="en-US" dirty="0" err="1"/>
              <a:t>Hemijski</a:t>
            </a:r>
            <a:r>
              <a:rPr lang="en-US" dirty="0"/>
              <a:t> </a:t>
            </a:r>
            <a:r>
              <a:rPr lang="en-US" dirty="0" err="1"/>
              <a:t>sastav</a:t>
            </a:r>
            <a:r>
              <a:rPr lang="en-US" dirty="0"/>
              <a:t> se ne </a:t>
            </a:r>
            <a:r>
              <a:rPr lang="en-US" dirty="0" err="1"/>
              <a:t>propisuje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endParaRPr lang="en-US" dirty="0"/>
          </a:p>
          <a:p>
            <a:r>
              <a:rPr lang="en-US" dirty="0" err="1"/>
              <a:t>Oznake</a:t>
            </a:r>
            <a:r>
              <a:rPr lang="en-US" dirty="0"/>
              <a:t>: P_ _ _; L _ _ _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   </a:t>
            </a:r>
            <a:r>
              <a:rPr lang="en-US" dirty="0" err="1"/>
              <a:t>najmanji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tečenja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  </a:t>
            </a:r>
            <a:r>
              <a:rPr lang="en-US" dirty="0" err="1"/>
              <a:t>Mikrolegirani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smanjen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legirajućih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(</a:t>
            </a:r>
            <a:r>
              <a:rPr lang="en-US" dirty="0" err="1"/>
              <a:t>Nb</a:t>
            </a:r>
            <a:r>
              <a:rPr lang="en-US" dirty="0"/>
              <a:t>, V, Ti, </a:t>
            </a:r>
            <a:r>
              <a:rPr lang="en-US" dirty="0" err="1"/>
              <a:t>ispod</a:t>
            </a:r>
            <a:r>
              <a:rPr lang="en-US" dirty="0"/>
              <a:t> 0,25%)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zavarljivosti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mehaničkih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(</a:t>
            </a:r>
            <a:r>
              <a:rPr lang="en-US" dirty="0" err="1"/>
              <a:t>usitnjavanje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–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taložno</a:t>
            </a:r>
            <a:r>
              <a:rPr lang="en-US" dirty="0"/>
              <a:t> </a:t>
            </a:r>
            <a:r>
              <a:rPr lang="en-US" dirty="0" err="1"/>
              <a:t>ojačavanje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514600" y="2743200"/>
            <a:ext cx="609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657600" y="2743200"/>
            <a:ext cx="609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76800" y="1981200"/>
            <a:ext cx="4114800" cy="2590800"/>
            <a:chOff x="4876800" y="1676400"/>
            <a:chExt cx="3962400" cy="30579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953000" y="1676400"/>
              <a:ext cx="3886200" cy="3057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4876800" y="167640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6172200" cy="6400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Čelici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cementaciju</a:t>
            </a:r>
            <a:endParaRPr lang="en-US" dirty="0"/>
          </a:p>
          <a:p>
            <a:r>
              <a:rPr lang="en-US" dirty="0" err="1"/>
              <a:t>Cementacija</a:t>
            </a:r>
            <a:r>
              <a:rPr lang="en-US" dirty="0"/>
              <a:t> je </a:t>
            </a:r>
            <a:r>
              <a:rPr lang="en-US" dirty="0" err="1"/>
              <a:t>difuziono</a:t>
            </a:r>
            <a:r>
              <a:rPr lang="en-US" dirty="0"/>
              <a:t> </a:t>
            </a:r>
            <a:r>
              <a:rPr lang="en-US" dirty="0" err="1"/>
              <a:t>unošenje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u </a:t>
            </a: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niskougljeničnog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tvrdoće</a:t>
            </a:r>
            <a:r>
              <a:rPr lang="en-US" dirty="0"/>
              <a:t>. </a:t>
            </a:r>
          </a:p>
          <a:p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sr-Latn-CS" dirty="0"/>
              <a:t>površinske </a:t>
            </a:r>
            <a:r>
              <a:rPr lang="en-US" dirty="0" err="1"/>
              <a:t>tvrdoće</a:t>
            </a:r>
            <a:r>
              <a:rPr lang="en-US" dirty="0"/>
              <a:t> se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habanje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zamor</a:t>
            </a:r>
            <a:r>
              <a:rPr lang="en-US" dirty="0"/>
              <a:t> (</a:t>
            </a:r>
            <a:r>
              <a:rPr lang="en-US" dirty="0" err="1"/>
              <a:t>dinamička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)</a:t>
            </a:r>
            <a:r>
              <a:rPr lang="sr-Latn-CS" dirty="0"/>
              <a:t>, uz zadržanu otpornost na udarna opterećenja</a:t>
            </a:r>
            <a:endParaRPr lang="en-US" dirty="0"/>
          </a:p>
          <a:p>
            <a:r>
              <a:rPr lang="en-US" dirty="0" err="1"/>
              <a:t>Oznaka</a:t>
            </a:r>
            <a:r>
              <a:rPr lang="en-US" dirty="0"/>
              <a:t>: C_ _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pomnožen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100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cementaciju</a:t>
            </a:r>
            <a:r>
              <a:rPr lang="en-US" dirty="0"/>
              <a:t> je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do 25; 25/100=0,25% C)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0692" y="4267200"/>
            <a:ext cx="282330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2209800" y="48768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2971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/>
              <a:t>Primena</a:t>
            </a:r>
            <a:r>
              <a:rPr lang="en-US" sz="2400" b="1" i="1" dirty="0"/>
              <a:t>: </a:t>
            </a:r>
            <a:r>
              <a:rPr lang="en-US" sz="2400" b="1" i="1" dirty="0" err="1"/>
              <a:t>zupčanici</a:t>
            </a:r>
            <a:r>
              <a:rPr lang="en-US" sz="2400" b="1" i="1" dirty="0"/>
              <a:t>, </a:t>
            </a:r>
            <a:r>
              <a:rPr lang="en-US" sz="2400" b="1" i="1" dirty="0" err="1"/>
              <a:t>osovine</a:t>
            </a:r>
            <a:r>
              <a:rPr lang="en-US" sz="2400" b="1" i="1" dirty="0"/>
              <a:t>,…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Srednjeugljenični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Čelici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poboljšanje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kaljenja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otpuštanje</a:t>
            </a:r>
            <a:r>
              <a:rPr lang="en-US" dirty="0"/>
              <a:t> (</a:t>
            </a:r>
            <a:r>
              <a:rPr lang="en-US" dirty="0" err="1"/>
              <a:t>visokotemperaturno</a:t>
            </a:r>
            <a:r>
              <a:rPr lang="en-US" dirty="0"/>
              <a:t> </a:t>
            </a:r>
            <a:r>
              <a:rPr lang="en-US" dirty="0" err="1"/>
              <a:t>otpuštanje</a:t>
            </a:r>
            <a:r>
              <a:rPr lang="en-US" dirty="0"/>
              <a:t>)</a:t>
            </a:r>
          </a:p>
          <a:p>
            <a:r>
              <a:rPr lang="en-US" dirty="0" err="1"/>
              <a:t>Oznaka</a:t>
            </a:r>
            <a:r>
              <a:rPr lang="en-US" dirty="0"/>
              <a:t>: C_ _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pomnožen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100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je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30 do 60; 40/100=0,4% C)</a:t>
            </a:r>
          </a:p>
          <a:p>
            <a:r>
              <a:rPr lang="en-US" i="1" u="sng" dirty="0" err="1"/>
              <a:t>Namenjeni</a:t>
            </a:r>
            <a:r>
              <a:rPr lang="en-US" i="1" u="sng" dirty="0"/>
              <a:t> </a:t>
            </a:r>
            <a:r>
              <a:rPr lang="en-US" i="1" u="sng" dirty="0" err="1"/>
              <a:t>za</a:t>
            </a:r>
            <a:r>
              <a:rPr lang="en-US" dirty="0"/>
              <a:t>: </a:t>
            </a:r>
            <a:r>
              <a:rPr lang="en-US" i="1" dirty="0" err="1"/>
              <a:t>osovine</a:t>
            </a:r>
            <a:r>
              <a:rPr lang="en-US" i="1" dirty="0"/>
              <a:t>, </a:t>
            </a:r>
            <a:r>
              <a:rPr lang="en-US" i="1" dirty="0" err="1"/>
              <a:t>klipnjače</a:t>
            </a:r>
            <a:r>
              <a:rPr lang="en-US" i="1" dirty="0"/>
              <a:t>, </a:t>
            </a:r>
            <a:r>
              <a:rPr lang="en-US" i="1" dirty="0" err="1"/>
              <a:t>radilice</a:t>
            </a:r>
            <a:r>
              <a:rPr lang="en-US" i="1" dirty="0"/>
              <a:t>, </a:t>
            </a:r>
            <a:r>
              <a:rPr lang="en-US" i="1" dirty="0" err="1"/>
              <a:t>vijke</a:t>
            </a:r>
            <a:r>
              <a:rPr lang="en-US" i="1" dirty="0"/>
              <a:t>,… (</a:t>
            </a:r>
            <a:r>
              <a:rPr lang="en-US" i="1" dirty="0" err="1"/>
              <a:t>komponente</a:t>
            </a:r>
            <a:r>
              <a:rPr lang="en-US" i="1" dirty="0"/>
              <a:t> </a:t>
            </a:r>
            <a:r>
              <a:rPr lang="en-US" i="1" dirty="0" err="1"/>
              <a:t>poprečnog</a:t>
            </a:r>
            <a:r>
              <a:rPr lang="en-US" i="1" dirty="0"/>
              <a:t> </a:t>
            </a:r>
            <a:r>
              <a:rPr lang="en-US" i="1" dirty="0" err="1"/>
              <a:t>preseka</a:t>
            </a:r>
            <a:r>
              <a:rPr lang="en-US" i="1" dirty="0"/>
              <a:t> do 16 mm – </a:t>
            </a:r>
            <a:r>
              <a:rPr lang="en-US" i="1" dirty="0" err="1"/>
              <a:t>preko</a:t>
            </a:r>
            <a:r>
              <a:rPr lang="en-US" i="1" dirty="0"/>
              <a:t> toga </a:t>
            </a:r>
            <a:r>
              <a:rPr lang="en-US" i="1" dirty="0" err="1"/>
              <a:t>moraju</a:t>
            </a:r>
            <a:r>
              <a:rPr lang="en-US" i="1" dirty="0"/>
              <a:t> se </a:t>
            </a:r>
            <a:r>
              <a:rPr lang="en-US" i="1" dirty="0" err="1"/>
              <a:t>koristiti</a:t>
            </a:r>
            <a:r>
              <a:rPr lang="en-US" i="1" dirty="0"/>
              <a:t> </a:t>
            </a:r>
            <a:r>
              <a:rPr lang="en-US" i="1" u="sng" dirty="0" err="1"/>
              <a:t>legirani</a:t>
            </a:r>
            <a:r>
              <a:rPr lang="en-US" i="1" u="sng" dirty="0"/>
              <a:t> </a:t>
            </a:r>
            <a:r>
              <a:rPr lang="en-US" i="1" u="sng" dirty="0" err="1"/>
              <a:t>čelici</a:t>
            </a:r>
            <a:r>
              <a:rPr lang="en-US" i="1" u="sng" dirty="0"/>
              <a:t> </a:t>
            </a:r>
            <a:r>
              <a:rPr lang="en-US" i="1" u="sng" dirty="0" err="1"/>
              <a:t>za</a:t>
            </a:r>
            <a:r>
              <a:rPr lang="en-US" i="1" u="sng" dirty="0"/>
              <a:t> </a:t>
            </a:r>
            <a:r>
              <a:rPr lang="en-US" i="1" u="sng" dirty="0" err="1"/>
              <a:t>poboljšanje</a:t>
            </a:r>
            <a:r>
              <a:rPr lang="en-US" i="1" dirty="0"/>
              <a:t>)</a:t>
            </a:r>
            <a:endParaRPr lang="sr-Latn-CS" i="1" dirty="0"/>
          </a:p>
        </p:txBody>
      </p:sp>
      <p:sp>
        <p:nvSpPr>
          <p:cNvPr id="4" name="Up Arrow 3"/>
          <p:cNvSpPr/>
          <p:nvPr/>
        </p:nvSpPr>
        <p:spPr>
          <a:xfrm>
            <a:off x="2286000" y="27432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60571"/>
            <a:ext cx="2667000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5478517"/>
            <a:ext cx="3200400" cy="13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5502349"/>
            <a:ext cx="2590800" cy="13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Visokougljenični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Alatni</a:t>
            </a:r>
            <a:r>
              <a:rPr lang="en-US" b="1" dirty="0"/>
              <a:t> </a:t>
            </a:r>
            <a:r>
              <a:rPr lang="en-US" b="1" dirty="0" err="1"/>
              <a:t>čelici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rad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hladno</a:t>
            </a:r>
            <a:endParaRPr lang="en-US" b="1" dirty="0"/>
          </a:p>
          <a:p>
            <a:r>
              <a:rPr lang="en-US" dirty="0" err="1"/>
              <a:t>Oznaka</a:t>
            </a:r>
            <a:r>
              <a:rPr lang="en-US" dirty="0"/>
              <a:t>: C_ _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pomnožen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100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visokougljeničnih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sr-Latn-CS" dirty="0"/>
              <a:t>preko </a:t>
            </a:r>
            <a:r>
              <a:rPr lang="en-US" dirty="0"/>
              <a:t>60  </a:t>
            </a:r>
            <a:r>
              <a:rPr lang="sr-Latn-CS" dirty="0"/>
              <a:t>6</a:t>
            </a:r>
            <a:r>
              <a:rPr lang="en-US" dirty="0"/>
              <a:t>0/100=0,</a:t>
            </a:r>
            <a:r>
              <a:rPr lang="sr-Latn-CS" dirty="0"/>
              <a:t>6</a:t>
            </a:r>
            <a:r>
              <a:rPr lang="en-US" dirty="0"/>
              <a:t>% C)</a:t>
            </a:r>
          </a:p>
          <a:p>
            <a:r>
              <a:rPr lang="en-US" dirty="0" err="1"/>
              <a:t>Namenjeni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CS" dirty="0"/>
              <a:t>jednostavne </a:t>
            </a:r>
            <a:r>
              <a:rPr lang="en-US" dirty="0" err="1"/>
              <a:t>alate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CS" dirty="0"/>
          </a:p>
        </p:txBody>
      </p:sp>
      <p:sp>
        <p:nvSpPr>
          <p:cNvPr id="4" name="Up Arrow 3"/>
          <p:cNvSpPr/>
          <p:nvPr/>
        </p:nvSpPr>
        <p:spPr>
          <a:xfrm>
            <a:off x="2514600" y="27432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5334000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5147442"/>
            <a:ext cx="2362200" cy="17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5656385"/>
            <a:ext cx="3124200" cy="120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Legiranje je dodavanje legirajućih elemenata u cilju poboljšanja određenih svojstava čelika: 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1. Mehaničkih (povećanje čvrstoće, žilavosti...), </a:t>
            </a:r>
          </a:p>
          <a:p>
            <a:pPr>
              <a:buNone/>
            </a:pPr>
            <a:r>
              <a:rPr lang="sr-Latn-CS" dirty="0"/>
              <a:t>2. Tehnoloških (povećanje kaljivosti, prokaljivosti,...)</a:t>
            </a:r>
          </a:p>
          <a:p>
            <a:pPr>
              <a:buNone/>
            </a:pPr>
            <a:r>
              <a:rPr lang="sr-Latn-CS" dirty="0"/>
              <a:t>3. Eksploatacionih (otpornost na habanje, koroziju,...)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Podela legiranih čelika prema sadržaju legirajućih elemenata:</a:t>
            </a:r>
          </a:p>
          <a:p>
            <a:endParaRPr lang="sr-Latn-CS" dirty="0"/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Niskolegirani – najzastupljeniji legirajući element ima sadržaj do 5 %</a:t>
            </a:r>
          </a:p>
          <a:p>
            <a:pPr marL="514350" indent="-514350">
              <a:buAutoNum type="arabicPeriod"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Visokolegirani – najzastupljeniji legirajući element ima sadržaj preko 5 %</a:t>
            </a:r>
          </a:p>
          <a:p>
            <a:pPr marL="514350" indent="-514350">
              <a:buNone/>
            </a:pPr>
            <a:r>
              <a:rPr lang="sr-Latn-C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096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Osnovne</a:t>
            </a:r>
            <a:r>
              <a:rPr lang="en-US" dirty="0"/>
              <a:t> v</a:t>
            </a:r>
            <a:r>
              <a:rPr lang="sr-Latn-CS" dirty="0"/>
              <a:t>rste legiranih čelika sa označavanjem:</a:t>
            </a:r>
          </a:p>
          <a:p>
            <a:pPr>
              <a:buNone/>
            </a:pPr>
            <a:r>
              <a:rPr lang="sr-Latn-CS" dirty="0"/>
              <a:t>					</a:t>
            </a:r>
          </a:p>
          <a:p>
            <a:pPr>
              <a:buNone/>
            </a:pPr>
            <a:r>
              <a:rPr lang="sr-Latn-CS" dirty="0"/>
              <a:t>			         </a:t>
            </a:r>
            <a:r>
              <a:rPr lang="en-US" dirty="0"/>
              <a:t>      </a:t>
            </a:r>
            <a:r>
              <a:rPr lang="sr-Latn-CS" dirty="0"/>
              <a:t>       </a:t>
            </a:r>
            <a:r>
              <a:rPr lang="sr-Latn-CS" sz="2400" b="1" dirty="0">
                <a:solidFill>
                  <a:schemeClr val="tx2"/>
                </a:solidFill>
              </a:rPr>
              <a:t>niskolegirani </a:t>
            </a:r>
            <a:r>
              <a:rPr lang="en-US" sz="2400" b="1" dirty="0">
                <a:solidFill>
                  <a:schemeClr val="tx2"/>
                </a:solidFill>
              </a:rPr>
              <a:t>    </a:t>
            </a:r>
            <a:r>
              <a:rPr lang="sr-Latn-C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       </a:t>
            </a:r>
            <a:r>
              <a:rPr lang="sr-Latn-CS" sz="2400" b="1" dirty="0">
                <a:solidFill>
                  <a:schemeClr val="tx2"/>
                </a:solidFill>
              </a:rPr>
              <a:t> visokolegirani</a:t>
            </a:r>
            <a:endParaRPr lang="sr-Latn-CS" b="1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poboljšanje</a:t>
            </a:r>
            <a:r>
              <a:rPr lang="sr-Latn-CS" sz="2400" dirty="0"/>
              <a:t>   		</a:t>
            </a:r>
            <a:r>
              <a:rPr lang="en-US" sz="2400" dirty="0"/>
              <a:t>      </a:t>
            </a:r>
            <a:r>
              <a:rPr lang="sr-Latn-CS" sz="2400" dirty="0"/>
              <a:t>	X                 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Alatni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hladno</a:t>
            </a:r>
            <a:r>
              <a:rPr lang="sr-Latn-CS" sz="2400" dirty="0"/>
              <a:t>           	X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Alatni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toplo</a:t>
            </a:r>
            <a:r>
              <a:rPr lang="sr-Latn-CS" sz="2400" dirty="0"/>
              <a:t>				          X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Brzorezni</a:t>
            </a:r>
            <a:r>
              <a:rPr lang="sr-Latn-CS" sz="2400" dirty="0"/>
              <a:t>						          X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Nerđajući</a:t>
            </a:r>
            <a:r>
              <a:rPr lang="sr-Latn-CS" sz="2400" dirty="0"/>
              <a:t>						          X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2438400" y="2438400"/>
            <a:ext cx="3352800" cy="1752600"/>
            <a:chOff x="2461591" y="2362200"/>
            <a:chExt cx="3863009" cy="1905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 l="4348"/>
            <a:stretch>
              <a:fillRect/>
            </a:stretch>
          </p:blipFill>
          <p:spPr bwMode="auto">
            <a:xfrm>
              <a:off x="2461591" y="2362200"/>
              <a:ext cx="3863009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590800" y="3124200"/>
              <a:ext cx="609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2543388"/>
            <a:ext cx="3048000" cy="9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5029200" y="25908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Čelici su: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CS" dirty="0"/>
              <a:t>...</a:t>
            </a:r>
            <a:r>
              <a:rPr lang="sr-Latn-CS" u="sng" dirty="0"/>
              <a:t>legure železa i najviše 2,11% ugljenika (sadrže i pratioce u vidu Si i Mn, kao i nečistoće u vidu P i S)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...najrasprostranjeniji materijal u inženjerstvu, zahvaljujući širokom dijapazonu osobina koje čelici mogu da imaju: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meki, deformabilni, obradivi rezanjem (žareno stanje)</a:t>
            </a:r>
          </a:p>
          <a:p>
            <a:pPr marL="514350" indent="-514350">
              <a:buAutoNum type="arabicPeriod"/>
            </a:pPr>
            <a:r>
              <a:rPr lang="sr-Latn-CS" dirty="0"/>
              <a:t>tvrdi, visoke čvrstoće, otporni na habanje (ojačano stanje: poboljšano, cementirano,...)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Legirani čelici za poboljšanje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Legiranje se vrši zbog:</a:t>
            </a:r>
          </a:p>
          <a:p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povećanja mogućnost</a:t>
            </a:r>
            <a:r>
              <a:rPr lang="en-US" dirty="0" err="1"/>
              <a:t>i</a:t>
            </a:r>
            <a:r>
              <a:rPr lang="sr-Latn-CS" dirty="0"/>
              <a:t> postizanja martenzitne strukture po dubini materijala – debljine materijala od 16 mm do </a:t>
            </a:r>
            <a:r>
              <a:rPr lang="en-US" dirty="0"/>
              <a:t>1250 mm</a:t>
            </a:r>
            <a:endParaRPr lang="sr-Latn-C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/>
              <a:t>povećanja mehaničkih osobina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/>
            <a:r>
              <a:rPr lang="sr-Latn-CS" dirty="0"/>
              <a:t>Sadržaj ugljenika je 0,3-0,5 %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b="1" dirty="0"/>
              <a:t>Sistemi legiranja:</a:t>
            </a:r>
            <a:endParaRPr lang="en-US" b="1" dirty="0"/>
          </a:p>
          <a:p>
            <a:endParaRPr lang="sr-Latn-CS" b="1" dirty="0"/>
          </a:p>
          <a:p>
            <a:pPr>
              <a:buNone/>
            </a:pPr>
            <a:r>
              <a:rPr lang="sr-Latn-CS" dirty="0"/>
              <a:t>1. hrom</a:t>
            </a:r>
          </a:p>
          <a:p>
            <a:pPr>
              <a:buNone/>
            </a:pPr>
            <a:r>
              <a:rPr lang="en-US" dirty="0"/>
              <a:t>2</a:t>
            </a:r>
            <a:r>
              <a:rPr lang="sr-Latn-CS" dirty="0"/>
              <a:t>. hrom-molibden</a:t>
            </a:r>
            <a:r>
              <a:rPr lang="en-US" dirty="0"/>
              <a:t>/</a:t>
            </a:r>
            <a:r>
              <a:rPr lang="en-US" dirty="0" err="1"/>
              <a:t>hrom-vanadijum</a:t>
            </a:r>
            <a:endParaRPr lang="sr-Latn-CS" dirty="0"/>
          </a:p>
          <a:p>
            <a:pPr>
              <a:buNone/>
            </a:pPr>
            <a:r>
              <a:rPr lang="en-US" dirty="0"/>
              <a:t>3</a:t>
            </a:r>
            <a:r>
              <a:rPr lang="sr-Latn-CS" dirty="0"/>
              <a:t>. hrom-nikl-molibden</a:t>
            </a:r>
            <a:endParaRPr lang="en-US" dirty="0"/>
          </a:p>
          <a:p>
            <a:pPr>
              <a:buNone/>
            </a:pPr>
            <a:r>
              <a:rPr lang="en-US" dirty="0"/>
              <a:t>4. </a:t>
            </a:r>
            <a:r>
              <a:rPr lang="en-US" dirty="0" err="1"/>
              <a:t>hrom-molibden-vanadijum</a:t>
            </a:r>
            <a:endParaRPr lang="en-US" dirty="0"/>
          </a:p>
          <a:p>
            <a:pPr>
              <a:buNone/>
            </a:pPr>
            <a:r>
              <a:rPr lang="en-US" dirty="0"/>
              <a:t>5. </a:t>
            </a:r>
            <a:r>
              <a:rPr lang="en-US" dirty="0" err="1"/>
              <a:t>hrom-nikl-molibden-vanadijum</a:t>
            </a:r>
            <a:endParaRPr lang="en-US" dirty="0"/>
          </a:p>
          <a:p>
            <a:pPr>
              <a:buNone/>
            </a:pPr>
            <a:endParaRPr lang="sr-Latn-CS" dirty="0"/>
          </a:p>
        </p:txBody>
      </p:sp>
      <p:sp>
        <p:nvSpPr>
          <p:cNvPr id="4" name="Down Arrow 3"/>
          <p:cNvSpPr/>
          <p:nvPr/>
        </p:nvSpPr>
        <p:spPr>
          <a:xfrm>
            <a:off x="5638800" y="1600200"/>
            <a:ext cx="35052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dirty="0"/>
              <a:t>Povećanje moguće  debljine poprečnog preseka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mehaničkih</a:t>
            </a:r>
            <a:r>
              <a:rPr lang="en-US" sz="2400" dirty="0"/>
              <a:t> </a:t>
            </a:r>
            <a:r>
              <a:rPr lang="en-US" sz="2400" dirty="0" err="1"/>
              <a:t>osobina</a:t>
            </a:r>
            <a:r>
              <a:rPr lang="sr-Latn-CS" sz="24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114800" cy="5592763"/>
          </a:xfrm>
        </p:spPr>
        <p:txBody>
          <a:bodyPr/>
          <a:lstStyle/>
          <a:p>
            <a:r>
              <a:rPr lang="sr-Latn-CS" dirty="0"/>
              <a:t>Mehaničke osobine legiranih čelika za poboljšavanje: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"/>
            <a:ext cx="420578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err="1"/>
              <a:t>Legiranjem</a:t>
            </a:r>
            <a:r>
              <a:rPr lang="en-US" sz="2400" dirty="0"/>
              <a:t> se </a:t>
            </a:r>
            <a:r>
              <a:rPr lang="en-US" sz="2400" dirty="0" err="1"/>
              <a:t>pomera</a:t>
            </a:r>
            <a:r>
              <a:rPr lang="en-US" sz="2400" dirty="0"/>
              <a:t> TTT-</a:t>
            </a:r>
            <a:r>
              <a:rPr lang="en-US" sz="2400" dirty="0" err="1"/>
              <a:t>kriva</a:t>
            </a:r>
            <a:r>
              <a:rPr lang="en-US" sz="2400" dirty="0"/>
              <a:t> u </a:t>
            </a:r>
            <a:r>
              <a:rPr lang="en-US" sz="2400" dirty="0" err="1"/>
              <a:t>desno</a:t>
            </a:r>
            <a:r>
              <a:rPr lang="en-US" sz="2400" dirty="0"/>
              <a:t>, </a:t>
            </a:r>
            <a:r>
              <a:rPr lang="en-US" sz="2400" dirty="0" err="1"/>
              <a:t>čime</a:t>
            </a:r>
            <a:r>
              <a:rPr lang="en-US" sz="2400" dirty="0"/>
              <a:t> se </a:t>
            </a:r>
            <a:r>
              <a:rPr lang="en-US" sz="2400" dirty="0" err="1"/>
              <a:t>omogućava</a:t>
            </a:r>
            <a:r>
              <a:rPr lang="en-US" sz="2400" dirty="0"/>
              <a:t> </a:t>
            </a:r>
            <a:r>
              <a:rPr lang="en-US" sz="2400" dirty="0" err="1"/>
              <a:t>transformacija</a:t>
            </a:r>
            <a:r>
              <a:rPr lang="en-US" sz="2400" dirty="0"/>
              <a:t> </a:t>
            </a:r>
            <a:r>
              <a:rPr lang="en-US" sz="2400" dirty="0" err="1"/>
              <a:t>austenita</a:t>
            </a:r>
            <a:r>
              <a:rPr lang="en-US" sz="2400" dirty="0"/>
              <a:t> u </a:t>
            </a:r>
            <a:r>
              <a:rPr lang="en-US" sz="2400" dirty="0" err="1"/>
              <a:t>martenzit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manjim</a:t>
            </a:r>
            <a:r>
              <a:rPr lang="en-US" sz="2400" dirty="0"/>
              <a:t> </a:t>
            </a:r>
            <a:r>
              <a:rPr lang="en-US" sz="2400" dirty="0" err="1"/>
              <a:t>brzinama</a:t>
            </a:r>
            <a:r>
              <a:rPr lang="en-US" sz="2400" dirty="0"/>
              <a:t> </a:t>
            </a:r>
            <a:r>
              <a:rPr lang="en-US" sz="2400" dirty="0" err="1"/>
              <a:t>hlađenja</a:t>
            </a:r>
            <a:r>
              <a:rPr lang="en-US" sz="2400" dirty="0"/>
              <a:t> (</a:t>
            </a:r>
            <a:r>
              <a:rPr lang="en-US" sz="2400" dirty="0" err="1"/>
              <a:t>postizanje</a:t>
            </a:r>
            <a:r>
              <a:rPr lang="en-US" sz="2400" dirty="0"/>
              <a:t> </a:t>
            </a:r>
            <a:r>
              <a:rPr lang="en-US" sz="2400" dirty="0" err="1"/>
              <a:t>martenzitne</a:t>
            </a:r>
            <a:r>
              <a:rPr lang="en-US" sz="2400" dirty="0"/>
              <a:t> </a:t>
            </a:r>
            <a:r>
              <a:rPr lang="en-US" sz="2400" dirty="0" err="1"/>
              <a:t>transformacije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većem</a:t>
            </a:r>
            <a:r>
              <a:rPr lang="en-US" sz="2400" dirty="0"/>
              <a:t> </a:t>
            </a:r>
            <a:r>
              <a:rPr lang="en-US" sz="2400" dirty="0" err="1"/>
              <a:t>poprečnom</a:t>
            </a:r>
            <a:r>
              <a:rPr lang="en-US" sz="2400" dirty="0"/>
              <a:t> </a:t>
            </a:r>
            <a:r>
              <a:rPr lang="en-US" sz="2400" dirty="0" err="1"/>
              <a:t>preseku</a:t>
            </a:r>
            <a:r>
              <a:rPr lang="en-US" sz="2400" dirty="0"/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2397177"/>
            <a:ext cx="5791200" cy="4460823"/>
            <a:chOff x="1828800" y="2397177"/>
            <a:chExt cx="5791200" cy="44608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9800" y="2397177"/>
              <a:ext cx="5105400" cy="4079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4267200" y="6477000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Vreme</a:t>
              </a:r>
              <a:r>
                <a:rPr lang="en-US" dirty="0"/>
                <a:t> [s]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60966" y="4120634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Temperatura</a:t>
              </a:r>
              <a:r>
                <a:rPr lang="en-US" dirty="0"/>
                <a:t> [</a:t>
              </a:r>
              <a:r>
                <a:rPr lang="en-US" baseline="30000" dirty="0" err="1"/>
                <a:t>o</a:t>
              </a:r>
              <a:r>
                <a:rPr lang="en-US" dirty="0" err="1"/>
                <a:t>C</a:t>
              </a:r>
              <a:r>
                <a:rPr lang="en-US" dirty="0"/>
                <a:t>]</a:t>
              </a:r>
              <a:endParaRPr lang="en-US" baseline="300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6591300" y="4610100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Tvrdoća</a:t>
              </a:r>
              <a:r>
                <a:rPr lang="en-US" dirty="0"/>
                <a:t> HRC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1600" y="34290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Ferit+perlit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54102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Martenzit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432566" y="3739634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Austenit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67000" y="3124200"/>
              <a:ext cx="457200" cy="3043451"/>
            </a:xfrm>
            <a:custGeom>
              <a:avLst/>
              <a:gdLst>
                <a:gd name="connsiteX0" fmla="*/ 0 w 357116"/>
                <a:gd name="connsiteY0" fmla="*/ 0 h 3043451"/>
                <a:gd name="connsiteX1" fmla="*/ 177421 w 357116"/>
                <a:gd name="connsiteY1" fmla="*/ 300251 h 3043451"/>
                <a:gd name="connsiteX2" fmla="*/ 327546 w 357116"/>
                <a:gd name="connsiteY2" fmla="*/ 1446662 h 3043451"/>
                <a:gd name="connsiteX3" fmla="*/ 354842 w 357116"/>
                <a:gd name="connsiteY3" fmla="*/ 3043451 h 3043451"/>
                <a:gd name="connsiteX4" fmla="*/ 354842 w 357116"/>
                <a:gd name="connsiteY4" fmla="*/ 3043451 h 304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16" h="3043451">
                  <a:moveTo>
                    <a:pt x="0" y="0"/>
                  </a:moveTo>
                  <a:cubicBezTo>
                    <a:pt x="61415" y="29570"/>
                    <a:pt x="122830" y="59141"/>
                    <a:pt x="177421" y="300251"/>
                  </a:cubicBezTo>
                  <a:cubicBezTo>
                    <a:pt x="232012" y="541361"/>
                    <a:pt x="297976" y="989462"/>
                    <a:pt x="327546" y="1446662"/>
                  </a:cubicBezTo>
                  <a:cubicBezTo>
                    <a:pt x="357116" y="1903862"/>
                    <a:pt x="354842" y="3043451"/>
                    <a:pt x="354842" y="3043451"/>
                  </a:cubicBezTo>
                  <a:lnTo>
                    <a:pt x="354842" y="304345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19400" y="3124200"/>
              <a:ext cx="3048000" cy="3043451"/>
            </a:xfrm>
            <a:custGeom>
              <a:avLst/>
              <a:gdLst>
                <a:gd name="connsiteX0" fmla="*/ 0 w 357116"/>
                <a:gd name="connsiteY0" fmla="*/ 0 h 3043451"/>
                <a:gd name="connsiteX1" fmla="*/ 177421 w 357116"/>
                <a:gd name="connsiteY1" fmla="*/ 300251 h 3043451"/>
                <a:gd name="connsiteX2" fmla="*/ 327546 w 357116"/>
                <a:gd name="connsiteY2" fmla="*/ 1446662 h 3043451"/>
                <a:gd name="connsiteX3" fmla="*/ 354842 w 357116"/>
                <a:gd name="connsiteY3" fmla="*/ 3043451 h 3043451"/>
                <a:gd name="connsiteX4" fmla="*/ 354842 w 357116"/>
                <a:gd name="connsiteY4" fmla="*/ 3043451 h 304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16" h="3043451">
                  <a:moveTo>
                    <a:pt x="0" y="0"/>
                  </a:moveTo>
                  <a:cubicBezTo>
                    <a:pt x="61415" y="29570"/>
                    <a:pt x="122830" y="59141"/>
                    <a:pt x="177421" y="300251"/>
                  </a:cubicBezTo>
                  <a:cubicBezTo>
                    <a:pt x="232012" y="541361"/>
                    <a:pt x="297976" y="989462"/>
                    <a:pt x="327546" y="1446662"/>
                  </a:cubicBezTo>
                  <a:cubicBezTo>
                    <a:pt x="357116" y="1903862"/>
                    <a:pt x="354842" y="3043451"/>
                    <a:pt x="354842" y="3043451"/>
                  </a:cubicBezTo>
                  <a:lnTo>
                    <a:pt x="354842" y="3043451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6705600" y="3198812"/>
            <a:ext cx="1600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4113212"/>
            <a:ext cx="16002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Brzo</a:t>
            </a:r>
            <a:r>
              <a:rPr lang="en-US" b="1" dirty="0"/>
              <a:t> </a:t>
            </a:r>
            <a:r>
              <a:rPr lang="en-US" b="1" dirty="0" err="1"/>
              <a:t>hlađenje</a:t>
            </a:r>
            <a:r>
              <a:rPr lang="en-US" b="1" dirty="0"/>
              <a:t> (</a:t>
            </a:r>
            <a:r>
              <a:rPr lang="en-US" b="1" dirty="0" err="1"/>
              <a:t>voda</a:t>
            </a:r>
            <a:r>
              <a:rPr lang="en-US" b="1" dirty="0"/>
              <a:t>, </a:t>
            </a:r>
            <a:r>
              <a:rPr lang="en-US" b="1" dirty="0" err="1"/>
              <a:t>ulje</a:t>
            </a:r>
            <a:r>
              <a:rPr lang="en-US" b="1" dirty="0"/>
              <a:t>)</a:t>
            </a:r>
            <a:r>
              <a:rPr lang="sr-Latn-CS" b="1" dirty="0"/>
              <a:t> - kaljenje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4114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Sporo</a:t>
            </a:r>
            <a:r>
              <a:rPr lang="en-US" b="1" dirty="0"/>
              <a:t> </a:t>
            </a:r>
            <a:r>
              <a:rPr lang="en-US" b="1" dirty="0" err="1"/>
              <a:t>hlađenje</a:t>
            </a:r>
            <a:r>
              <a:rPr lang="en-US" b="1" dirty="0"/>
              <a:t> (</a:t>
            </a:r>
            <a:r>
              <a:rPr lang="en-US" b="1" dirty="0" err="1"/>
              <a:t>ugašena</a:t>
            </a:r>
            <a:r>
              <a:rPr lang="en-US" b="1" dirty="0"/>
              <a:t> </a:t>
            </a:r>
            <a:r>
              <a:rPr lang="en-US" b="1" dirty="0" err="1"/>
              <a:t>peć</a:t>
            </a:r>
            <a:r>
              <a:rPr lang="en-US" b="1" dirty="0"/>
              <a:t>, </a:t>
            </a:r>
            <a:r>
              <a:rPr lang="en-US" b="1" dirty="0" err="1"/>
              <a:t>miran</a:t>
            </a:r>
            <a:r>
              <a:rPr lang="en-US" b="1" dirty="0"/>
              <a:t> </a:t>
            </a:r>
            <a:r>
              <a:rPr lang="en-US" b="1" dirty="0" err="1"/>
              <a:t>vazduh</a:t>
            </a:r>
            <a:r>
              <a:rPr lang="en-US" b="1" dirty="0"/>
              <a:t>)</a:t>
            </a:r>
            <a:r>
              <a:rPr lang="sr-Latn-CS" b="1" dirty="0"/>
              <a:t> - žarenje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Primena:</a:t>
            </a:r>
            <a:r>
              <a:rPr lang="en-US" dirty="0"/>
              <a:t> </a:t>
            </a:r>
            <a:r>
              <a:rPr lang="en-US" dirty="0" err="1"/>
              <a:t>vratila</a:t>
            </a:r>
            <a:r>
              <a:rPr lang="en-US" dirty="0"/>
              <a:t>, </a:t>
            </a:r>
            <a:r>
              <a:rPr lang="en-US" dirty="0" err="1"/>
              <a:t>otkovci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namene</a:t>
            </a:r>
            <a:r>
              <a:rPr lang="en-US" dirty="0"/>
              <a:t>, </a:t>
            </a:r>
            <a:r>
              <a:rPr lang="en-US" dirty="0" err="1"/>
              <a:t>čaure</a:t>
            </a:r>
            <a:r>
              <a:rPr lang="en-US" dirty="0"/>
              <a:t>, </a:t>
            </a:r>
            <a:r>
              <a:rPr lang="en-US" dirty="0" err="1"/>
              <a:t>opruge</a:t>
            </a:r>
            <a:r>
              <a:rPr lang="en-US" dirty="0"/>
              <a:t>,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mašina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…</a:t>
            </a:r>
          </a:p>
        </p:txBody>
      </p:sp>
      <p:pic>
        <p:nvPicPr>
          <p:cNvPr id="15362" name="Picture 2" descr="http://www.keruisitrading.com/product/pics/20121203/13545202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8800"/>
            <a:ext cx="3962400" cy="1887495"/>
          </a:xfrm>
          <a:prstGeom prst="rect">
            <a:avLst/>
          </a:prstGeom>
          <a:noFill/>
        </p:spPr>
      </p:pic>
      <p:pic>
        <p:nvPicPr>
          <p:cNvPr id="15364" name="Picture 4" descr="http://image.made-in-china.com/2f0j00OBKTUVvfOYpr/Forging-Turbine-Shaft-for-Shipbuilding-Ivy-SF-008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8150" y="1600200"/>
            <a:ext cx="4895850" cy="2667000"/>
          </a:xfrm>
          <a:prstGeom prst="rect">
            <a:avLst/>
          </a:prstGeom>
          <a:noFill/>
        </p:spPr>
      </p:pic>
      <p:pic>
        <p:nvPicPr>
          <p:cNvPr id="15366" name="Picture 6" descr="http://i01.i.aliimg.com/photo/v0/481604081/Thick_spring_ste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6553" y="4572000"/>
            <a:ext cx="2117447" cy="2286000"/>
          </a:xfrm>
          <a:prstGeom prst="rect">
            <a:avLst/>
          </a:prstGeom>
          <a:noFill/>
        </p:spPr>
      </p:pic>
      <p:pic>
        <p:nvPicPr>
          <p:cNvPr id="15368" name="Picture 8" descr="http://images.gasgoo.com/MiMgIzE0MjY2NzEwMA--/auto-part-man-81434026309-suspension-spring-for-steel-spring-manufactur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096000"/>
            <a:ext cx="6877050" cy="609600"/>
          </a:xfrm>
          <a:prstGeom prst="rect">
            <a:avLst/>
          </a:prstGeom>
          <a:noFill/>
        </p:spPr>
      </p:pic>
      <p:pic>
        <p:nvPicPr>
          <p:cNvPr id="15370" name="Picture 10" descr="http://www.doosan.com/common/img/intro/status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33800"/>
            <a:ext cx="3733800" cy="2100263"/>
          </a:xfrm>
          <a:prstGeom prst="rect">
            <a:avLst/>
          </a:prstGeom>
          <a:noFill/>
        </p:spPr>
      </p:pic>
      <p:pic>
        <p:nvPicPr>
          <p:cNvPr id="15372" name="Picture 12" descr="http://www.carboforge.com/forgings-markets/forgings-closed-die-steel-fire-arms/images/closed-die-forging-fire-arm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43400" y="4315128"/>
            <a:ext cx="2667000" cy="1677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Legirani</a:t>
            </a:r>
            <a:r>
              <a:rPr lang="en-US" dirty="0"/>
              <a:t> a</a:t>
            </a:r>
            <a:r>
              <a:rPr lang="sr-Latn-CS" dirty="0"/>
              <a:t>latni čelici za rad na hladno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82000" cy="29717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alate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do 200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: Cr, W, V, Ni, Mo (</a:t>
            </a:r>
            <a:r>
              <a:rPr lang="en-US" dirty="0" err="1"/>
              <a:t>slični</a:t>
            </a:r>
            <a:r>
              <a:rPr lang="en-US" dirty="0"/>
              <a:t> č</a:t>
            </a:r>
            <a:r>
              <a:rPr lang="sr-Latn-CS" dirty="0"/>
              <a:t>elicima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poboljšavanje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sr-Latn-CS" dirty="0"/>
              <a:t>sadržaj </a:t>
            </a:r>
            <a:r>
              <a:rPr lang="en-US" dirty="0"/>
              <a:t>C</a:t>
            </a:r>
            <a:r>
              <a:rPr lang="sr-Latn-CS" dirty="0"/>
              <a:t> je veći;</a:t>
            </a:r>
            <a:r>
              <a:rPr lang="en-US" dirty="0"/>
              <a:t> 0,6 </a:t>
            </a:r>
            <a:r>
              <a:rPr lang="sr-Latn-CS" dirty="0"/>
              <a:t>- </a:t>
            </a:r>
            <a:r>
              <a:rPr lang="en-US" dirty="0"/>
              <a:t>2,11%); </a:t>
            </a:r>
            <a:r>
              <a:rPr lang="en-US" dirty="0" err="1"/>
              <a:t>niskolegirani</a:t>
            </a:r>
            <a:endParaRPr lang="en-US" dirty="0"/>
          </a:p>
          <a:p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tvrdoća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,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žilavost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č</a:t>
            </a:r>
            <a:r>
              <a:rPr lang="sr-Latn-CS" dirty="0"/>
              <a:t>elika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endParaRPr lang="en-US" dirty="0"/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plastično</a:t>
            </a:r>
            <a:r>
              <a:rPr lang="en-US" dirty="0"/>
              <a:t> </a:t>
            </a:r>
            <a:r>
              <a:rPr lang="en-US" dirty="0" err="1"/>
              <a:t>deformisanje</a:t>
            </a:r>
            <a:r>
              <a:rPr lang="en-US" dirty="0"/>
              <a:t>, </a:t>
            </a:r>
            <a:r>
              <a:rPr lang="en-US" dirty="0" err="1"/>
              <a:t>ručni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(</a:t>
            </a:r>
            <a:r>
              <a:rPr lang="en-US" dirty="0" err="1"/>
              <a:t>ključevi</a:t>
            </a:r>
            <a:r>
              <a:rPr lang="en-US" dirty="0"/>
              <a:t>), </a:t>
            </a:r>
            <a:r>
              <a:rPr lang="en-US" dirty="0" err="1"/>
              <a:t>mašinski</a:t>
            </a:r>
            <a:r>
              <a:rPr lang="en-US" dirty="0"/>
              <a:t> </a:t>
            </a:r>
            <a:r>
              <a:rPr lang="en-US" dirty="0" err="1"/>
              <a:t>noževi</a:t>
            </a:r>
            <a:r>
              <a:rPr lang="en-US" dirty="0"/>
              <a:t> (</a:t>
            </a:r>
            <a:r>
              <a:rPr lang="sr-Latn-CS" dirty="0"/>
              <a:t>npr. </a:t>
            </a:r>
            <a:r>
              <a:rPr lang="en-US" dirty="0" err="1"/>
              <a:t>rezanje</a:t>
            </a:r>
            <a:r>
              <a:rPr lang="en-US" dirty="0"/>
              <a:t> lima), </a:t>
            </a:r>
            <a:r>
              <a:rPr lang="en-US" dirty="0" err="1"/>
              <a:t>merni</a:t>
            </a:r>
            <a:r>
              <a:rPr lang="en-US" dirty="0"/>
              <a:t> </a:t>
            </a:r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CS" dirty="0"/>
              <a:t>alati za </a:t>
            </a:r>
            <a:r>
              <a:rPr lang="en-US" dirty="0" err="1"/>
              <a:t>obrad</a:t>
            </a:r>
            <a:r>
              <a:rPr lang="sr-Latn-CS" dirty="0"/>
              <a:t>u</a:t>
            </a:r>
            <a:r>
              <a:rPr lang="en-US" dirty="0"/>
              <a:t> </a:t>
            </a:r>
            <a:r>
              <a:rPr lang="en-US" dirty="0" err="1"/>
              <a:t>kamena</a:t>
            </a:r>
            <a:r>
              <a:rPr lang="en-US" dirty="0"/>
              <a:t> (</a:t>
            </a:r>
            <a:r>
              <a:rPr lang="en-US" dirty="0" err="1"/>
              <a:t>drobilice</a:t>
            </a:r>
            <a:r>
              <a:rPr lang="en-US" dirty="0"/>
              <a:t>, </a:t>
            </a:r>
            <a:r>
              <a:rPr lang="en-US" dirty="0" err="1"/>
              <a:t>mlinovi</a:t>
            </a:r>
            <a:r>
              <a:rPr lang="en-US" dirty="0"/>
              <a:t>,…)</a:t>
            </a:r>
          </a:p>
        </p:txBody>
      </p:sp>
      <p:pic>
        <p:nvPicPr>
          <p:cNvPr id="14342" name="Picture 6" descr="http://exyuoglasi.senkamb.mycpanel.rs/slike/oglasi/marketing@vodicbg.com_11225_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16199"/>
            <a:ext cx="3124200" cy="2341801"/>
          </a:xfrm>
          <a:prstGeom prst="rect">
            <a:avLst/>
          </a:prstGeom>
          <a:noFill/>
        </p:spPr>
      </p:pic>
      <p:pic>
        <p:nvPicPr>
          <p:cNvPr id="14344" name="Picture 8" descr="http://images.wikia.com/walkingdead/images/b/b0/Double-Open-End-Wrench-Spanner-DB7110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62649">
            <a:off x="3581400" y="5687310"/>
            <a:ext cx="2667000" cy="1330295"/>
          </a:xfrm>
          <a:prstGeom prst="rect">
            <a:avLst/>
          </a:prstGeom>
          <a:noFill/>
        </p:spPr>
      </p:pic>
      <p:pic>
        <p:nvPicPr>
          <p:cNvPr id="14346" name="Picture 10" descr="http://www.roundknives.com/uploadfile/200808/14/791223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4419600"/>
            <a:ext cx="2133600" cy="1432750"/>
          </a:xfrm>
          <a:prstGeom prst="rect">
            <a:avLst/>
          </a:prstGeom>
          <a:noFill/>
        </p:spPr>
      </p:pic>
      <p:pic>
        <p:nvPicPr>
          <p:cNvPr id="14348" name="Picture 12" descr="http://www.research-live.com/pictures/458xAny/9/7/5/1004975_callip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4191000"/>
            <a:ext cx="2438400" cy="1485401"/>
          </a:xfrm>
          <a:prstGeom prst="rect">
            <a:avLst/>
          </a:prstGeom>
          <a:noFill/>
        </p:spPr>
      </p:pic>
      <p:pic>
        <p:nvPicPr>
          <p:cNvPr id="14350" name="Picture 14" descr="http://www.vorax.hr/durmat/gallery/images/1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5181600"/>
            <a:ext cx="2357438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Alatni čelici za rad na toplo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8193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alate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200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: Cr, W, V, Ni, Mo (</a:t>
            </a:r>
            <a:r>
              <a:rPr lang="sr-Latn-CS" dirty="0"/>
              <a:t>C kao kod čelika za poboljšavanje) ali su </a:t>
            </a:r>
            <a:r>
              <a:rPr lang="en-US" dirty="0" err="1"/>
              <a:t>visokolegirani</a:t>
            </a:r>
            <a:endParaRPr lang="en-US" dirty="0"/>
          </a:p>
          <a:p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visokih</a:t>
            </a:r>
            <a:r>
              <a:rPr lang="en-US" dirty="0"/>
              <a:t> </a:t>
            </a:r>
            <a:r>
              <a:rPr lang="en-US" dirty="0" err="1"/>
              <a:t>mehaničkih</a:t>
            </a:r>
            <a:r>
              <a:rPr lang="en-US" dirty="0"/>
              <a:t>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povišenim</a:t>
            </a:r>
            <a:r>
              <a:rPr lang="en-US" dirty="0"/>
              <a:t> </a:t>
            </a:r>
            <a:r>
              <a:rPr lang="en-US" dirty="0" err="1"/>
              <a:t>temperaturama</a:t>
            </a:r>
            <a:r>
              <a:rPr lang="en-US" dirty="0"/>
              <a:t> (do </a:t>
            </a:r>
            <a:r>
              <a:rPr lang="en-US" dirty="0" err="1"/>
              <a:t>oko</a:t>
            </a:r>
            <a:r>
              <a:rPr lang="en-US" dirty="0"/>
              <a:t> 700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livenje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,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toplo</a:t>
            </a:r>
            <a:r>
              <a:rPr lang="en-US" dirty="0"/>
              <a:t> </a:t>
            </a:r>
            <a:r>
              <a:rPr lang="en-US" dirty="0" err="1"/>
              <a:t>deformisanje</a:t>
            </a:r>
            <a:r>
              <a:rPr lang="en-US" dirty="0"/>
              <a:t> (</a:t>
            </a:r>
            <a:r>
              <a:rPr lang="en-US" dirty="0" err="1"/>
              <a:t>kovanje</a:t>
            </a:r>
            <a:r>
              <a:rPr lang="en-US" dirty="0"/>
              <a:t>),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trenjem</a:t>
            </a:r>
            <a:endParaRPr lang="sr-Latn-CS" dirty="0"/>
          </a:p>
        </p:txBody>
      </p:sp>
      <p:pic>
        <p:nvPicPr>
          <p:cNvPr id="13316" name="Picture 4" descr="http://i01.i.aliimg.com/img/pb/747/932/110/110932747_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76800"/>
            <a:ext cx="2643121" cy="1981200"/>
          </a:xfrm>
          <a:prstGeom prst="rect">
            <a:avLst/>
          </a:prstGeom>
          <a:noFill/>
        </p:spPr>
      </p:pic>
      <p:pic>
        <p:nvPicPr>
          <p:cNvPr id="13318" name="Picture 6" descr="http://t0.gstatic.com/images?q=tbn:ANd9GcQL52-9QETeFqBlKyst6Pgw_o8JmW_Hw-YJqn8jYvPpw0BviVMt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991099"/>
            <a:ext cx="2590800" cy="1866901"/>
          </a:xfrm>
          <a:prstGeom prst="rect">
            <a:avLst/>
          </a:prstGeom>
          <a:noFill/>
        </p:spPr>
      </p:pic>
      <p:pic>
        <p:nvPicPr>
          <p:cNvPr id="13320" name="Picture 8" descr="http://chestofbooks.com/crafts/mechanics/Mechanical-Processes/images/Fig-85-Drop-Forging-Dies-and-Specimens-of-Work.jpg"/>
          <p:cNvPicPr>
            <a:picLocks noChangeAspect="1" noChangeArrowheads="1"/>
          </p:cNvPicPr>
          <p:nvPr/>
        </p:nvPicPr>
        <p:blipFill>
          <a:blip r:embed="rId4"/>
          <a:srcRect l="5405" t="3755" r="5405" b="4583"/>
          <a:stretch>
            <a:fillRect/>
          </a:stretch>
        </p:blipFill>
        <p:spPr bwMode="auto">
          <a:xfrm>
            <a:off x="5029200" y="3994726"/>
            <a:ext cx="2362200" cy="2863273"/>
          </a:xfrm>
          <a:prstGeom prst="rect">
            <a:avLst/>
          </a:prstGeom>
          <a:noFill/>
        </p:spPr>
      </p:pic>
      <p:pic>
        <p:nvPicPr>
          <p:cNvPr id="13322" name="Picture 10" descr="http://www.twi.co.uk/EasysiteWeb/getresource.axd?AssetID=10354&amp;type=full&amp;servicetype=Inlin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1400" y="4965750"/>
            <a:ext cx="1752600" cy="189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Brzorezni čelici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sr-Latn-CS" dirty="0"/>
              <a:t>Sistem legiranja: W, Mo, V, Cr i eventualno Co</a:t>
            </a:r>
          </a:p>
          <a:p>
            <a:r>
              <a:rPr lang="sr-Latn-CS" dirty="0"/>
              <a:t>Mehaničke osobine: zadržavanje mehaničkih osobina na visokim temperaturama iznad 700</a:t>
            </a:r>
            <a:r>
              <a:rPr lang="sr-Latn-CS" baseline="30000" dirty="0"/>
              <a:t>o</a:t>
            </a:r>
            <a:r>
              <a:rPr lang="sr-Latn-CS" dirty="0"/>
              <a:t>C</a:t>
            </a:r>
          </a:p>
          <a:p>
            <a:r>
              <a:rPr lang="sr-Latn-CS" dirty="0"/>
              <a:t>Primena: burgije, glodala, strugarski noževi (stirije), ureznici... – obrada metala!!!</a:t>
            </a:r>
          </a:p>
        </p:txBody>
      </p:sp>
      <p:sp>
        <p:nvSpPr>
          <p:cNvPr id="3074" name="AutoShape 2" descr="File:ThreadingTaps.jpg"/>
          <p:cNvSpPr>
            <a:spLocks noChangeAspect="1" noChangeArrowheads="1"/>
          </p:cNvSpPr>
          <p:nvPr/>
        </p:nvSpPr>
        <p:spPr bwMode="auto">
          <a:xfrm>
            <a:off x="155575" y="-2598738"/>
            <a:ext cx="7620000" cy="541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5196038"/>
            <a:ext cx="2819400" cy="16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91100"/>
            <a:ext cx="1828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7400" y="4603314"/>
            <a:ext cx="2286000" cy="225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4563979"/>
            <a:ext cx="990600" cy="22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Nerđajući čelici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Koriste se u agresivnim sredinama: od vlažnog vazduha do slane vode i kiselina</a:t>
            </a:r>
          </a:p>
          <a:p>
            <a:r>
              <a:rPr lang="sr-Latn-CS" dirty="0"/>
              <a:t>Osnovna karekteristika je sadržaj hroma preko  12 %</a:t>
            </a:r>
          </a:p>
          <a:p>
            <a:r>
              <a:rPr lang="sr-Latn-CS" dirty="0"/>
              <a:t>Time se obrazuje površinski sloj hrom-oksida </a:t>
            </a:r>
          </a:p>
          <a:p>
            <a:pPr>
              <a:buNone/>
            </a:pPr>
            <a:r>
              <a:rPr lang="sr-Latn-CS" dirty="0"/>
              <a:t>	(Cr</a:t>
            </a:r>
            <a:r>
              <a:rPr lang="sr-Latn-CS" baseline="-25000" dirty="0"/>
              <a:t>4</a:t>
            </a:r>
            <a:r>
              <a:rPr lang="sr-Latn-CS" dirty="0"/>
              <a:t>O</a:t>
            </a:r>
            <a:r>
              <a:rPr lang="sr-Latn-CS" baseline="-25000" dirty="0"/>
              <a:t>2</a:t>
            </a:r>
            <a:r>
              <a:rPr lang="sr-Latn-CS" dirty="0"/>
              <a:t>) koji štiti čelik od dalje oksidacije (pasivizacija).</a:t>
            </a:r>
          </a:p>
          <a:p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sr-Latn-CS" dirty="0"/>
              <a:t>Osnovne vrste nerđajućih čelika:</a:t>
            </a:r>
          </a:p>
          <a:p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Martenzitni (najčvršći, najmanje </a:t>
            </a:r>
          </a:p>
          <a:p>
            <a:pPr marL="514350" indent="-514350">
              <a:buNone/>
            </a:pPr>
            <a:r>
              <a:rPr lang="sr-Latn-CS" dirty="0"/>
              <a:t>otporan na hem.agense)</a:t>
            </a:r>
          </a:p>
          <a:p>
            <a:pPr marL="514350" indent="-514350">
              <a:buAutoNum type="arabicPeriod"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2. Feritni</a:t>
            </a:r>
          </a:p>
          <a:p>
            <a:pPr marL="514350" indent="-514350">
              <a:buAutoNum type="arabicPeriod"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3. Austenitni (najmanja čvrstoća, </a:t>
            </a:r>
          </a:p>
          <a:p>
            <a:pPr marL="514350" indent="-514350">
              <a:buNone/>
            </a:pPr>
            <a:r>
              <a:rPr lang="sr-Latn-CS" dirty="0"/>
              <a:t>najotporniji na hem.agense)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91200" y="4038600"/>
            <a:ext cx="3276600" cy="2590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dirty="0"/>
              <a:t>Povećanje hemijske stabilnosti</a:t>
            </a:r>
          </a:p>
        </p:txBody>
      </p:sp>
      <p:sp>
        <p:nvSpPr>
          <p:cNvPr id="6" name="Up Arrow 5"/>
          <p:cNvSpPr/>
          <p:nvPr/>
        </p:nvSpPr>
        <p:spPr>
          <a:xfrm>
            <a:off x="5791200" y="1219200"/>
            <a:ext cx="3276600" cy="2743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dirty="0"/>
              <a:t>Povećanje mehaničkih osobina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Žareno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–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sporom</a:t>
            </a:r>
            <a:r>
              <a:rPr lang="en-US" dirty="0"/>
              <a:t> </a:t>
            </a:r>
            <a:r>
              <a:rPr lang="en-US" dirty="0" err="1"/>
              <a:t>hlađenju</a:t>
            </a:r>
            <a:r>
              <a:rPr lang="en-US" dirty="0"/>
              <a:t> </a:t>
            </a:r>
            <a:r>
              <a:rPr lang="en-US" dirty="0" err="1"/>
              <a:t>čelika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514350" indent="-514350">
              <a:buAutoNum type="arabicPeriod"/>
            </a:pPr>
            <a:endParaRPr lang="en-US" sz="1200" dirty="0"/>
          </a:p>
          <a:p>
            <a:pPr marL="514350" indent="-514350">
              <a:buAutoNum type="arabicPeriod"/>
            </a:pPr>
            <a:r>
              <a:rPr lang="en-US" sz="2400" dirty="0" err="1"/>
              <a:t>Feritna</a:t>
            </a:r>
            <a:r>
              <a:rPr lang="sr-Latn-CS" sz="2400" dirty="0"/>
              <a:t>: </a:t>
            </a:r>
            <a:r>
              <a:rPr lang="en-US" sz="2400" dirty="0"/>
              <a:t>Fe-</a:t>
            </a:r>
            <a:r>
              <a:rPr lang="el-GR" sz="2400" dirty="0"/>
              <a:t>α</a:t>
            </a:r>
            <a:r>
              <a:rPr lang="en-US" sz="2400" dirty="0"/>
              <a:t>, do 0,006%C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Feritno-cementitna</a:t>
            </a:r>
            <a:r>
              <a:rPr lang="sr-Latn-CS" sz="2400" dirty="0"/>
              <a:t>: </a:t>
            </a:r>
            <a:r>
              <a:rPr lang="en-US" sz="2400" dirty="0"/>
              <a:t>Fe-</a:t>
            </a:r>
            <a:r>
              <a:rPr lang="el-GR" sz="2400" dirty="0"/>
              <a:t>α </a:t>
            </a:r>
            <a:r>
              <a:rPr lang="sr-Latn-CS" sz="2400" dirty="0"/>
              <a:t>+</a:t>
            </a:r>
            <a:r>
              <a:rPr lang="en-US" sz="2400" dirty="0"/>
              <a:t> Fe</a:t>
            </a:r>
            <a:r>
              <a:rPr lang="en-US" sz="2400" baseline="-25000" dirty="0"/>
              <a:t>3</a:t>
            </a:r>
            <a:r>
              <a:rPr lang="en-US" sz="2400" dirty="0"/>
              <a:t>C</a:t>
            </a:r>
            <a:r>
              <a:rPr lang="sr-Latn-CS" sz="2400" dirty="0"/>
              <a:t>; </a:t>
            </a:r>
            <a:r>
              <a:rPr lang="en-US" sz="2400" dirty="0"/>
              <a:t>0,006-0,02%C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Feritno-perlitna</a:t>
            </a:r>
            <a:r>
              <a:rPr lang="sr-Latn-CS" sz="2400" dirty="0"/>
              <a:t>: </a:t>
            </a:r>
            <a:r>
              <a:rPr lang="en-US" sz="2400" dirty="0"/>
              <a:t>Fe-</a:t>
            </a:r>
            <a:r>
              <a:rPr lang="el-GR" sz="2400" dirty="0"/>
              <a:t>α </a:t>
            </a:r>
            <a:r>
              <a:rPr lang="sr-Latn-CS" sz="2400" dirty="0"/>
              <a:t>+</a:t>
            </a:r>
            <a:r>
              <a:rPr lang="en-US" sz="2400" dirty="0"/>
              <a:t> </a:t>
            </a:r>
            <a:r>
              <a:rPr lang="sr-Latn-CS" sz="2400" dirty="0"/>
              <a:t>(</a:t>
            </a:r>
            <a:r>
              <a:rPr lang="en-US" sz="2400" dirty="0"/>
              <a:t>Fe-</a:t>
            </a:r>
            <a:r>
              <a:rPr lang="el-GR" sz="2400" dirty="0"/>
              <a:t>α </a:t>
            </a:r>
            <a:r>
              <a:rPr lang="sr-Latn-CS" sz="2400" dirty="0"/>
              <a:t>+</a:t>
            </a:r>
            <a:r>
              <a:rPr lang="en-US" sz="2400" dirty="0"/>
              <a:t> Fe</a:t>
            </a:r>
            <a:r>
              <a:rPr lang="en-US" sz="2400" baseline="-25000" dirty="0"/>
              <a:t>3</a:t>
            </a:r>
            <a:r>
              <a:rPr lang="en-US" sz="2400" dirty="0"/>
              <a:t>C</a:t>
            </a:r>
            <a:r>
              <a:rPr lang="sr-Latn-CS" sz="2400" dirty="0"/>
              <a:t>); </a:t>
            </a:r>
            <a:r>
              <a:rPr lang="en-US" sz="2400" dirty="0"/>
              <a:t>0,02-0,8%C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/>
              <a:t>Perlitna</a:t>
            </a:r>
            <a:r>
              <a:rPr lang="sr-Latn-CS" sz="2400" dirty="0"/>
              <a:t>: </a:t>
            </a:r>
            <a:r>
              <a:rPr lang="en-US" sz="2400" dirty="0"/>
              <a:t>Fe-</a:t>
            </a:r>
            <a:r>
              <a:rPr lang="el-GR" sz="2400" dirty="0"/>
              <a:t>α</a:t>
            </a:r>
            <a:r>
              <a:rPr lang="en-US" sz="2400" dirty="0"/>
              <a:t> + Fe</a:t>
            </a:r>
            <a:r>
              <a:rPr lang="en-US" sz="2400" baseline="-25000" dirty="0"/>
              <a:t>3</a:t>
            </a:r>
            <a:r>
              <a:rPr lang="en-US" sz="2400" dirty="0"/>
              <a:t>C </a:t>
            </a:r>
            <a:r>
              <a:rPr lang="sr-Latn-CS" sz="2400" dirty="0"/>
              <a:t>(</a:t>
            </a:r>
            <a:r>
              <a:rPr lang="en-US" sz="2400" dirty="0" err="1"/>
              <a:t>ferit</a:t>
            </a:r>
            <a:r>
              <a:rPr lang="en-US" sz="2400" dirty="0"/>
              <a:t> + </a:t>
            </a:r>
            <a:r>
              <a:rPr lang="en-US" sz="2400" dirty="0" err="1"/>
              <a:t>cementit</a:t>
            </a:r>
            <a:r>
              <a:rPr lang="sr-Latn-CS" sz="2400" dirty="0"/>
              <a:t>); </a:t>
            </a:r>
            <a:r>
              <a:rPr lang="en-US" sz="2400" dirty="0"/>
              <a:t>0,8%C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/>
              <a:t>Perlitno-cementitna</a:t>
            </a:r>
            <a:r>
              <a:rPr lang="sr-Latn-CS" sz="2400" dirty="0"/>
              <a:t>: (</a:t>
            </a:r>
            <a:r>
              <a:rPr lang="en-US" sz="2400" dirty="0"/>
              <a:t>Fe-</a:t>
            </a:r>
            <a:r>
              <a:rPr lang="el-GR" sz="2400" dirty="0"/>
              <a:t>α</a:t>
            </a:r>
            <a:r>
              <a:rPr lang="en-US" sz="2400" dirty="0"/>
              <a:t> + Fe</a:t>
            </a:r>
            <a:r>
              <a:rPr lang="en-US" sz="2400" baseline="-25000" dirty="0"/>
              <a:t>3</a:t>
            </a:r>
            <a:r>
              <a:rPr lang="en-US" sz="2400" dirty="0"/>
              <a:t>C</a:t>
            </a:r>
            <a:r>
              <a:rPr lang="sr-Latn-CS" sz="2400" dirty="0"/>
              <a:t>)+</a:t>
            </a:r>
            <a:r>
              <a:rPr lang="en-US" sz="2400" dirty="0"/>
              <a:t> Fe</a:t>
            </a:r>
            <a:r>
              <a:rPr lang="en-US" sz="2400" baseline="-25000" dirty="0"/>
              <a:t>3</a:t>
            </a:r>
            <a:r>
              <a:rPr lang="en-US" sz="2400" dirty="0"/>
              <a:t>C</a:t>
            </a:r>
            <a:r>
              <a:rPr lang="sr-Latn-CS" sz="2400" dirty="0"/>
              <a:t>; </a:t>
            </a:r>
            <a:r>
              <a:rPr lang="en-US" sz="2400" dirty="0"/>
              <a:t>0,8-2,11%C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074" name="Picture 2" descr="http://info.lu.farmingdale.edu/depts/met/met205/ferrite.GIF"/>
          <p:cNvPicPr>
            <a:picLocks noChangeAspect="1" noChangeArrowheads="1"/>
          </p:cNvPicPr>
          <p:nvPr/>
        </p:nvPicPr>
        <p:blipFill>
          <a:blip r:embed="rId2"/>
          <a:srcRect t="39758" r="36667"/>
          <a:stretch>
            <a:fillRect/>
          </a:stretch>
        </p:blipFill>
        <p:spPr bwMode="auto">
          <a:xfrm>
            <a:off x="1066800" y="1143000"/>
            <a:ext cx="2302526" cy="16764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8202115">
            <a:off x="1325272" y="2346646"/>
            <a:ext cx="640898" cy="234368"/>
          </a:xfrm>
          <a:prstGeom prst="rightArrow">
            <a:avLst>
              <a:gd name="adj1" fmla="val 490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courses.washington.edu/mse170/labs/HeatTreatment/micrographs/pearlite%20and%20proeutectoid%20ferrite.jpg"/>
          <p:cNvPicPr>
            <a:picLocks noChangeAspect="1" noChangeArrowheads="1"/>
          </p:cNvPicPr>
          <p:nvPr/>
        </p:nvPicPr>
        <p:blipFill>
          <a:blip r:embed="rId3"/>
          <a:srcRect l="7482" r="28962" b="21495"/>
          <a:stretch>
            <a:fillRect/>
          </a:stretch>
        </p:blipFill>
        <p:spPr bwMode="auto">
          <a:xfrm>
            <a:off x="6506308" y="1752600"/>
            <a:ext cx="2637692" cy="19050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20052866">
            <a:off x="6697016" y="3603723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01705">
            <a:off x="6315361" y="4412044"/>
            <a:ext cx="1607103" cy="252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www.spaceflight.esa.int/impress/text/education/Images/Glossary/GlossaryImage%200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4895273"/>
            <a:ext cx="2590800" cy="1962727"/>
          </a:xfrm>
          <a:prstGeom prst="rect">
            <a:avLst/>
          </a:prstGeom>
          <a:noFill/>
        </p:spPr>
      </p:pic>
      <p:pic>
        <p:nvPicPr>
          <p:cNvPr id="3080" name="Picture 8" descr="http://img.alibaba.com/img/news/10/00/70/52/1256551110492_us_backyard1_7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1143000"/>
            <a:ext cx="2333625" cy="173355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19786811">
            <a:off x="4420434" y="3037214"/>
            <a:ext cx="607934" cy="167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://courses.washington.edu/mse170/labs/HeatTreatment/micrographs/pearlite%20and%20cementite.jpg"/>
          <p:cNvPicPr>
            <a:picLocks noChangeAspect="1" noChangeArrowheads="1"/>
          </p:cNvPicPr>
          <p:nvPr/>
        </p:nvPicPr>
        <p:blipFill>
          <a:blip r:embed="rId6"/>
          <a:srcRect l="17164" r="33582" b="25059"/>
          <a:stretch>
            <a:fillRect/>
          </a:stretch>
        </p:blipFill>
        <p:spPr bwMode="auto">
          <a:xfrm rot="16200000">
            <a:off x="2035494" y="4702493"/>
            <a:ext cx="1948815" cy="23622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 rot="4151743">
            <a:off x="997649" y="5287913"/>
            <a:ext cx="1054231" cy="253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Martenzitni nerđajući čelici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/>
          </a:bodyPr>
          <a:lstStyle/>
          <a:p>
            <a:r>
              <a:rPr lang="sr-Latn-CS" dirty="0"/>
              <a:t>Sadrže i preko 1 % C, 12-14% Cr</a:t>
            </a:r>
          </a:p>
          <a:p>
            <a:r>
              <a:rPr lang="sr-Latn-CS" dirty="0"/>
              <a:t>Imaju visoke mehaničke osobine (napon tečenja i preko 1900 MPa), ali najosetljiviji na koroziju od svih nerđajućih čelika.</a:t>
            </a:r>
          </a:p>
          <a:p>
            <a:r>
              <a:rPr lang="sr-Latn-CS" dirty="0"/>
              <a:t>Otporni na sledeće medijume: vazduh, vodena para, voda, neke hemikalije...</a:t>
            </a:r>
          </a:p>
          <a:p>
            <a:r>
              <a:rPr lang="sr-Latn-CS" dirty="0"/>
              <a:t>Termički se obrađuju kaljenjem i otpuštanjem.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r>
              <a:rPr lang="sr-Latn-CS" dirty="0"/>
              <a:t>Namenjeni za: hirurške instrumente, ručni alat, komponente ventila i pumpi, neki zupčanici, opruge i sl.</a:t>
            </a:r>
          </a:p>
          <a:p>
            <a:endParaRPr lang="sr-Latn-C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426720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5200"/>
            <a:ext cx="2305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5664" y="4114800"/>
            <a:ext cx="25097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1828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1828800"/>
            <a:ext cx="38011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Feritni nerđajući čelici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sr-Latn-CS" sz="2400" dirty="0"/>
              <a:t>Sadrže 0,15-0,25% C i 16-30% Cr.</a:t>
            </a:r>
          </a:p>
          <a:p>
            <a:r>
              <a:rPr lang="sr-Latn-CS" sz="2400" dirty="0"/>
              <a:t>Otporni su na: neke kiseline, sumporne gasove...</a:t>
            </a:r>
          </a:p>
          <a:p>
            <a:r>
              <a:rPr lang="sr-Latn-CS" sz="2400" dirty="0"/>
              <a:t>Namenjeni su za: izduvne cevi motornih vozila, rezervoare, žileti, izmenjivače toplote, delove peći i grejača...</a:t>
            </a:r>
          </a:p>
          <a:p>
            <a:endParaRPr lang="sr-Latn-CS" sz="2400" dirty="0"/>
          </a:p>
          <a:p>
            <a:endParaRPr lang="sr-Latn-C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1322"/>
            <a:ext cx="2667000" cy="18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48006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4479130"/>
            <a:ext cx="2057400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3352800"/>
            <a:ext cx="2514600" cy="14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0" y="3124200"/>
            <a:ext cx="2350994" cy="13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31242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Austenitni nerđajući čelici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CS" dirty="0"/>
              <a:t>Postoje dve klase austenitnih nerđajućih čelika:</a:t>
            </a:r>
          </a:p>
          <a:p>
            <a:pPr marL="514350" indent="-514350">
              <a:buAutoNum type="arabicParenR"/>
            </a:pPr>
            <a:r>
              <a:rPr lang="sr-Latn-CS" dirty="0"/>
              <a:t>Čelici 18-8 (Cr-Ni) koji su otporni na kiseline: pivare, sokare, vinare itd.; za cevovode, ventile, escajg i dr.</a:t>
            </a:r>
          </a:p>
          <a:p>
            <a:pPr marL="514350" indent="-514350">
              <a:buAutoNum type="arabicParenR"/>
            </a:pPr>
            <a:r>
              <a:rPr lang="sr-Latn-CS" dirty="0"/>
              <a:t>Čelici 25-20 (Cr-Ni) koji su i vatrootporni primena u nuklearnim reaktorima, u agresivnim sredinama na visokim tempraturama (zadržavaju mehaničke osobine i do preko 1000</a:t>
            </a:r>
            <a:r>
              <a:rPr lang="sr-Latn-CS" baseline="30000" dirty="0"/>
              <a:t>o</a:t>
            </a:r>
            <a:r>
              <a:rPr lang="sr-Latn-CS" dirty="0"/>
              <a:t>C).</a:t>
            </a:r>
          </a:p>
          <a:p>
            <a:pPr marL="514350" indent="-514350">
              <a:buAutoNum type="arabicParenR"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*naročito je važna završna obrada (poliranje) kako se ne bi zadržavale agresivne supstance na površini!!!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47324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28600"/>
            <a:ext cx="41439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62400"/>
            <a:ext cx="403597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6200" y="4114800"/>
            <a:ext cx="167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0" y="32004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11875" t="17000" r="11875" b="10652"/>
          <a:stretch>
            <a:fillRect/>
          </a:stretch>
        </p:blipFill>
        <p:spPr bwMode="auto">
          <a:xfrm>
            <a:off x="381000" y="1447800"/>
            <a:ext cx="82237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91000" y="1828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RASTOP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3505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ČELICI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6248400"/>
            <a:ext cx="3962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LIVENA GVOŽĐA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6096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TextBox 9"/>
          <p:cNvSpPr txBox="1"/>
          <p:nvPr/>
        </p:nvSpPr>
        <p:spPr>
          <a:xfrm>
            <a:off x="2209800" y="6019800"/>
            <a:ext cx="381000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1050" dirty="0"/>
              <a:t>0,8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048000"/>
            <a:ext cx="609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4114800" y="2923401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1200" dirty="0"/>
              <a:t>RASTOP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3154681"/>
            <a:ext cx="533400" cy="12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162800" y="3048000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1200" dirty="0"/>
              <a:t>RASTOP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1524000"/>
            <a:ext cx="3962400" cy="4572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TextBox 14"/>
          <p:cNvSpPr txBox="1"/>
          <p:nvPr/>
        </p:nvSpPr>
        <p:spPr>
          <a:xfrm>
            <a:off x="2286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Fe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Fe</a:t>
            </a:r>
            <a:r>
              <a:rPr lang="sr-Latn-CS" b="1" baseline="-25000" dirty="0"/>
              <a:t>3</a:t>
            </a:r>
            <a:r>
              <a:rPr lang="sr-Latn-CS" b="1" dirty="0"/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4667071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PERLIT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Ojačano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čelika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/>
          </a:bodyPr>
          <a:lstStyle/>
          <a:p>
            <a:r>
              <a:rPr lang="sr-Latn-CS" sz="2400" dirty="0" err="1"/>
              <a:t>N</a:t>
            </a:r>
            <a:r>
              <a:rPr lang="en-US" sz="2400" dirty="0" err="1"/>
              <a:t>astaje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sr-Latn-CS" sz="2400" dirty="0"/>
              <a:t>zagrevanju mikrostruktura karakterističnih za žareno stanje</a:t>
            </a:r>
            <a:r>
              <a:rPr lang="en-US" sz="2400" dirty="0"/>
              <a:t>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kritične</a:t>
            </a:r>
            <a:r>
              <a:rPr lang="en-US" sz="2400" dirty="0"/>
              <a:t> temperature</a:t>
            </a:r>
            <a:r>
              <a:rPr lang="sr-Latn-CS" sz="2400" dirty="0"/>
              <a:t> transformacije (A</a:t>
            </a:r>
            <a:r>
              <a:rPr lang="sr-Latn-CS" sz="2400" baseline="-25000" dirty="0"/>
              <a:t>3</a:t>
            </a:r>
            <a:r>
              <a:rPr lang="sr-Latn-CS" sz="2400" dirty="0"/>
              <a:t>) u austenitnu oblast i brzom hlađenju</a:t>
            </a:r>
            <a:r>
              <a:rPr lang="en-US" sz="2400" dirty="0"/>
              <a:t>.</a:t>
            </a:r>
            <a:r>
              <a:rPr lang="sr-Latn-CS" sz="2400" dirty="0"/>
              <a:t> </a:t>
            </a:r>
            <a:r>
              <a:rPr lang="en-US" sz="2400" dirty="0"/>
              <a:t>P</a:t>
            </a:r>
            <a:r>
              <a:rPr lang="sr-Latn-CS" sz="2400" dirty="0"/>
              <a:t>ri </a:t>
            </a:r>
            <a:r>
              <a:rPr lang="en-US" sz="2400" dirty="0"/>
              <a:t>tome</a:t>
            </a:r>
            <a:r>
              <a:rPr lang="sr-Latn-CS" sz="2400" dirty="0"/>
              <a:t> se austenit (Fe-</a:t>
            </a:r>
            <a:r>
              <a:rPr lang="el-GR" sz="2400" dirty="0"/>
              <a:t>γ</a:t>
            </a:r>
            <a:r>
              <a:rPr lang="sr-Latn-CS" sz="2400" dirty="0"/>
              <a:t>) transformiše u martenzit (</a:t>
            </a:r>
            <a:r>
              <a:rPr lang="en-US" sz="2400" dirty="0" err="1"/>
              <a:t>ferit</a:t>
            </a:r>
            <a:r>
              <a:rPr lang="en-US" sz="2400" dirty="0"/>
              <a:t> </a:t>
            </a:r>
            <a:r>
              <a:rPr lang="sr-Latn-CS" sz="2400" dirty="0"/>
              <a:t>Fe-</a:t>
            </a:r>
            <a:r>
              <a:rPr lang="el-GR" sz="2400" dirty="0"/>
              <a:t>α</a:t>
            </a:r>
            <a:r>
              <a:rPr lang="sr-Latn-CS" sz="2400" dirty="0"/>
              <a:t> prezasićen intersticijski rastvorenim ugljenikom).</a:t>
            </a:r>
          </a:p>
          <a:p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  <a:p>
            <a:r>
              <a:rPr lang="sr-Latn-CS" sz="2400" dirty="0"/>
              <a:t>Martenzit nikad nije finalna mikrostruktura čelika, već se uvek posle kaljenja vrši otpuštanje i dobija se otpušteni matrenzit.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7" y="2514600"/>
            <a:ext cx="5948363" cy="183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5166497"/>
            <a:ext cx="5867400" cy="16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Uticaj temperature otpuštanja na mehaničke osobine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Povećanjem temperature otpuštanja smanjuje se zatezna čvrstoća, napon tečenja i tvrdoća, a povećava se izduženje (žilavost)</a:t>
            </a:r>
          </a:p>
          <a:p>
            <a:r>
              <a:rPr lang="sr-Latn-CS" dirty="0"/>
              <a:t>Cilj je postići optimalan odnos između čvrstoće i žilavosti za određenu namenu.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1828800"/>
            <a:ext cx="3094907" cy="4761866"/>
            <a:chOff x="568375" y="3429000"/>
            <a:chExt cx="2098625" cy="3340082"/>
          </a:xfrm>
        </p:grpSpPr>
        <p:pic>
          <p:nvPicPr>
            <p:cNvPr id="5" name="Picture 5" descr="1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 l="20652" r="29093"/>
            <a:stretch>
              <a:fillRect/>
            </a:stretch>
          </p:blipFill>
          <p:spPr bwMode="auto">
            <a:xfrm>
              <a:off x="568375" y="3429000"/>
              <a:ext cx="2015147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9600" y="6553200"/>
              <a:ext cx="2057400" cy="2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dirty="0"/>
                <a:t>TEMP.OTPUŠTANJA [</a:t>
              </a:r>
              <a:r>
                <a:rPr lang="sr-Latn-CS" sz="1400" baseline="30000" dirty="0"/>
                <a:t>o</a:t>
              </a:r>
              <a:r>
                <a:rPr lang="sr-Latn-CS" sz="1400" dirty="0"/>
                <a:t>C]</a:t>
              </a:r>
              <a:endParaRPr lang="sr-Latn-CS" sz="1400" baseline="30000" dirty="0"/>
            </a:p>
          </p:txBody>
        </p:sp>
      </p:grpSp>
      <p:sp>
        <p:nvSpPr>
          <p:cNvPr id="8" name="Freeform 7"/>
          <p:cNvSpPr/>
          <p:nvPr/>
        </p:nvSpPr>
        <p:spPr>
          <a:xfrm>
            <a:off x="5638800" y="2341418"/>
            <a:ext cx="2147455" cy="3366655"/>
          </a:xfrm>
          <a:custGeom>
            <a:avLst/>
            <a:gdLst>
              <a:gd name="connsiteX0" fmla="*/ 0 w 2147455"/>
              <a:gd name="connsiteY0" fmla="*/ 3366655 h 3366655"/>
              <a:gd name="connsiteX1" fmla="*/ 540327 w 2147455"/>
              <a:gd name="connsiteY1" fmla="*/ 3200400 h 3366655"/>
              <a:gd name="connsiteX2" fmla="*/ 1052945 w 2147455"/>
              <a:gd name="connsiteY2" fmla="*/ 2812473 h 3366655"/>
              <a:gd name="connsiteX3" fmla="*/ 1427018 w 2147455"/>
              <a:gd name="connsiteY3" fmla="*/ 2286000 h 3366655"/>
              <a:gd name="connsiteX4" fmla="*/ 1828800 w 2147455"/>
              <a:gd name="connsiteY4" fmla="*/ 1260764 h 3366655"/>
              <a:gd name="connsiteX5" fmla="*/ 2147455 w 2147455"/>
              <a:gd name="connsiteY5" fmla="*/ 0 h 336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55" h="3366655">
                <a:moveTo>
                  <a:pt x="0" y="3366655"/>
                </a:moveTo>
                <a:cubicBezTo>
                  <a:pt x="182418" y="3329709"/>
                  <a:pt x="364836" y="3292764"/>
                  <a:pt x="540327" y="3200400"/>
                </a:cubicBezTo>
                <a:cubicBezTo>
                  <a:pt x="715818" y="3108036"/>
                  <a:pt x="905163" y="2964873"/>
                  <a:pt x="1052945" y="2812473"/>
                </a:cubicBezTo>
                <a:cubicBezTo>
                  <a:pt x="1200727" y="2660073"/>
                  <a:pt x="1297709" y="2544618"/>
                  <a:pt x="1427018" y="2286000"/>
                </a:cubicBezTo>
                <a:cubicBezTo>
                  <a:pt x="1556327" y="2027382"/>
                  <a:pt x="1708727" y="1641764"/>
                  <a:pt x="1828800" y="1260764"/>
                </a:cubicBezTo>
                <a:cubicBezTo>
                  <a:pt x="1948873" y="879764"/>
                  <a:pt x="2048164" y="439882"/>
                  <a:pt x="2147455" y="0"/>
                </a:cubicBez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TextBox 8"/>
          <p:cNvSpPr txBox="1"/>
          <p:nvPr/>
        </p:nvSpPr>
        <p:spPr>
          <a:xfrm>
            <a:off x="6553200" y="5410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/>
              <a:t>IZDUŽENJE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6705600" y="5105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5692" y="2743200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NAPON TEČENJA</a:t>
            </a:r>
            <a:endParaRPr lang="sr-Latn-C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Nečistoće</a:t>
            </a:r>
            <a:r>
              <a:rPr lang="en-US" dirty="0"/>
              <a:t> u </a:t>
            </a:r>
            <a:r>
              <a:rPr lang="en-US" dirty="0" err="1"/>
              <a:t>čelicima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sr-Latn-CS" sz="2800" dirty="0"/>
              <a:t>...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sumpor</a:t>
            </a:r>
            <a:r>
              <a:rPr lang="en-US" sz="2800" dirty="0"/>
              <a:t> (S)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fosfor</a:t>
            </a:r>
            <a:r>
              <a:rPr lang="en-US" sz="2800" dirty="0"/>
              <a:t> (P).</a:t>
            </a:r>
          </a:p>
          <a:p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negativan</a:t>
            </a:r>
            <a:r>
              <a:rPr lang="en-US" sz="2800" dirty="0"/>
              <a:t> </a:t>
            </a:r>
            <a:r>
              <a:rPr lang="en-US" sz="2800" dirty="0" err="1"/>
              <a:t>uticaj</a:t>
            </a:r>
            <a:r>
              <a:rPr lang="en-US" sz="2800" dirty="0"/>
              <a:t> pre </a:t>
            </a:r>
            <a:r>
              <a:rPr lang="en-US" sz="2800" dirty="0" err="1"/>
              <a:t>svega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žilavost</a:t>
            </a:r>
            <a:r>
              <a:rPr lang="en-US" sz="2800" dirty="0"/>
              <a:t> </a:t>
            </a:r>
            <a:r>
              <a:rPr lang="en-US" sz="2800" dirty="0" err="1"/>
              <a:t>čelika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sumpor</a:t>
            </a:r>
            <a:r>
              <a:rPr lang="en-US" sz="2800" dirty="0"/>
              <a:t> </a:t>
            </a:r>
            <a:r>
              <a:rPr lang="en-US" sz="2800" dirty="0" err="1"/>
              <a:t>stvara</a:t>
            </a:r>
            <a:r>
              <a:rPr lang="en-US" sz="2800" dirty="0"/>
              <a:t> </a:t>
            </a:r>
            <a:r>
              <a:rPr lang="en-US" sz="2800" dirty="0" err="1"/>
              <a:t>nemeta</a:t>
            </a:r>
            <a:r>
              <a:rPr lang="sr-Latn-CS" sz="2800" dirty="0"/>
              <a:t>l</a:t>
            </a:r>
            <a:r>
              <a:rPr lang="en-US" sz="2800" dirty="0"/>
              <a:t>ne </a:t>
            </a:r>
            <a:r>
              <a:rPr lang="en-US" sz="2800" dirty="0" err="1"/>
              <a:t>uključke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forsor</a:t>
            </a:r>
            <a:r>
              <a:rPr lang="en-US" sz="2800" dirty="0"/>
              <a:t> </a:t>
            </a:r>
            <a:r>
              <a:rPr lang="en-US" sz="2800" dirty="0" err="1"/>
              <a:t>segregira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r>
              <a:rPr lang="en-US" sz="2800" dirty="0"/>
              <a:t>*    </a:t>
            </a:r>
            <a:r>
              <a:rPr lang="en-US" sz="2800" dirty="0" err="1"/>
              <a:t>Sadržaj</a:t>
            </a:r>
            <a:r>
              <a:rPr lang="en-US" sz="2800" dirty="0"/>
              <a:t> S </a:t>
            </a:r>
            <a:r>
              <a:rPr lang="en-US" sz="2800" dirty="0" err="1"/>
              <a:t>i</a:t>
            </a:r>
            <a:r>
              <a:rPr lang="en-US" sz="2800" dirty="0"/>
              <a:t> P: od ~0,002 – 0,065% (do 0,5 % </a:t>
            </a:r>
            <a:r>
              <a:rPr lang="en-US" sz="2800" dirty="0" err="1"/>
              <a:t>čelici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automate</a:t>
            </a:r>
            <a:r>
              <a:rPr lang="sr-Latn-CS" sz="2800" dirty="0"/>
              <a:t>, specijalno namenjeni za mašinsku obradu velikim brzinama, pri čemu se javlja kratka strugotina</a:t>
            </a:r>
            <a:r>
              <a:rPr lang="en-US" sz="28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14600"/>
            <a:ext cx="3276600" cy="22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89434"/>
            <a:ext cx="5791200" cy="19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5410200" y="2514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Podela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sr-Latn-CS" dirty="0"/>
              <a:t>Prema hemijskom sastavu:</a:t>
            </a:r>
          </a:p>
          <a:p>
            <a:pPr marL="514350" indent="-514350">
              <a:buAutoNum type="arabicPeriod"/>
            </a:pPr>
            <a:r>
              <a:rPr lang="sr-Latn-CS" dirty="0"/>
              <a:t>Ugljenični (nelegirani)</a:t>
            </a:r>
          </a:p>
          <a:p>
            <a:pPr marL="514350" indent="-514350">
              <a:buAutoNum type="arabicPeriod"/>
            </a:pPr>
            <a:r>
              <a:rPr lang="sr-Latn-CS" dirty="0"/>
              <a:t>Legirani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/>
            <a:r>
              <a:rPr lang="sr-Latn-CS" dirty="0"/>
              <a:t>Prema nameni:</a:t>
            </a:r>
          </a:p>
          <a:p>
            <a:pPr marL="514350" indent="-514350">
              <a:buAutoNum type="arabicPeriod"/>
            </a:pPr>
            <a:r>
              <a:rPr lang="sr-Latn-CS" dirty="0"/>
              <a:t>Konstrukcioni</a:t>
            </a:r>
            <a:r>
              <a:rPr lang="en-US" dirty="0"/>
              <a:t> (u </a:t>
            </a:r>
            <a:r>
              <a:rPr lang="en-US" dirty="0" err="1"/>
              <a:t>širem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sr-Latn-CS" dirty="0"/>
              <a:t> – za konstrukcije</a:t>
            </a:r>
            <a:r>
              <a:rPr lang="en-US" dirty="0"/>
              <a:t>)</a:t>
            </a: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Alatni (za alate)</a:t>
            </a:r>
          </a:p>
          <a:p>
            <a:pPr marL="514350" indent="-514350">
              <a:buAutoNum type="arabicPeriod"/>
            </a:pPr>
            <a:endParaRPr lang="sr-Latn-CS" dirty="0"/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Ugljenični</a:t>
            </a:r>
            <a:r>
              <a:rPr lang="en-US" dirty="0"/>
              <a:t> (</a:t>
            </a:r>
            <a:r>
              <a:rPr lang="en-US" dirty="0" err="1"/>
              <a:t>nelegirani</a:t>
            </a:r>
            <a:r>
              <a:rPr lang="en-US" dirty="0"/>
              <a:t>) </a:t>
            </a:r>
            <a:r>
              <a:rPr lang="en-US" dirty="0" err="1"/>
              <a:t>čelici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en-US" dirty="0" err="1"/>
              <a:t>ugljenika</a:t>
            </a:r>
            <a:endParaRPr lang="en-US" dirty="0"/>
          </a:p>
          <a:p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, </a:t>
            </a:r>
            <a:r>
              <a:rPr lang="en-US" dirty="0" err="1"/>
              <a:t>čelik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čvrstoću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tvrdoću</a:t>
            </a:r>
            <a:r>
              <a:rPr lang="en-US" dirty="0"/>
              <a:t>, a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žilavost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Niskougljenični</a:t>
            </a:r>
            <a:r>
              <a:rPr lang="en-US" dirty="0"/>
              <a:t> (do 0,25 %C) – </a:t>
            </a:r>
            <a:r>
              <a:rPr lang="en-US" dirty="0" err="1"/>
              <a:t>konstrukcioni</a:t>
            </a:r>
            <a:r>
              <a:rPr lang="en-US" dirty="0"/>
              <a:t> (u </a:t>
            </a:r>
            <a:r>
              <a:rPr lang="en-US" dirty="0" err="1"/>
              <a:t>užem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sr-Latn-CS" dirty="0"/>
              <a:t>-čelične konstrukcije</a:t>
            </a:r>
            <a:r>
              <a:rPr lang="en-US" dirty="0"/>
              <a:t>),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CS" dirty="0"/>
              <a:t>armature, </a:t>
            </a:r>
            <a:r>
              <a:rPr lang="en-US" dirty="0" err="1"/>
              <a:t>cementaciju</a:t>
            </a:r>
            <a:r>
              <a:rPr lang="en-US" dirty="0"/>
              <a:t>,…</a:t>
            </a:r>
          </a:p>
          <a:p>
            <a:pPr marL="514350" indent="-514350">
              <a:buAutoNum type="arabicPeriod"/>
            </a:pPr>
            <a:r>
              <a:rPr lang="en-US" dirty="0" err="1"/>
              <a:t>Srednjeugljenični</a:t>
            </a:r>
            <a:r>
              <a:rPr lang="en-US" dirty="0"/>
              <a:t>  (0,25-0,6%C)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Visokougljenični</a:t>
            </a:r>
            <a:r>
              <a:rPr lang="en-US" dirty="0"/>
              <a:t>  (</a:t>
            </a:r>
            <a:r>
              <a:rPr lang="en-US" dirty="0" err="1"/>
              <a:t>preko</a:t>
            </a:r>
            <a:r>
              <a:rPr lang="en-US" dirty="0"/>
              <a:t> 0,6%C) - </a:t>
            </a:r>
            <a:r>
              <a:rPr lang="en-US" dirty="0" err="1"/>
              <a:t>alatni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1434</Words>
  <Application>Microsoft Office PowerPoint</Application>
  <PresentationFormat>On-screen Show (4:3)</PresentationFormat>
  <Paragraphs>216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Čelici</vt:lpstr>
      <vt:lpstr>Čelici su:</vt:lpstr>
      <vt:lpstr>Žareno stanje čelika – nastaje pri sporom hlađenju čelika</vt:lpstr>
      <vt:lpstr>PowerPoint Presentation</vt:lpstr>
      <vt:lpstr>Ojačano stanje čelika</vt:lpstr>
      <vt:lpstr>Uticaj temperature otpuštanja na mehaničke osobine</vt:lpstr>
      <vt:lpstr>Nečistoće u čelicima</vt:lpstr>
      <vt:lpstr>Podela čelika</vt:lpstr>
      <vt:lpstr>Ugljenični (nelegirani) čelici</vt:lpstr>
      <vt:lpstr>Niskougljenični čelici</vt:lpstr>
      <vt:lpstr>PowerPoint Presentation</vt:lpstr>
      <vt:lpstr>PowerPoint Presentation</vt:lpstr>
      <vt:lpstr>PowerPoint Presentation</vt:lpstr>
      <vt:lpstr>PowerPoint Presentation</vt:lpstr>
      <vt:lpstr>Srednjeugljenični čelici</vt:lpstr>
      <vt:lpstr>Visokougljenični čelici</vt:lpstr>
      <vt:lpstr>Legirani čelici</vt:lpstr>
      <vt:lpstr>PowerPoint Presentation</vt:lpstr>
      <vt:lpstr>PowerPoint Presentation</vt:lpstr>
      <vt:lpstr>Legirani čelici za poboljšanje</vt:lpstr>
      <vt:lpstr>PowerPoint Presentation</vt:lpstr>
      <vt:lpstr>PowerPoint Presentation</vt:lpstr>
      <vt:lpstr>PowerPoint Presentation</vt:lpstr>
      <vt:lpstr>PowerPoint Presentation</vt:lpstr>
      <vt:lpstr>Legirani alatni čelici za rad na hladno</vt:lpstr>
      <vt:lpstr>Alatni čelici za rad na toplo</vt:lpstr>
      <vt:lpstr>Brzorezni čelici</vt:lpstr>
      <vt:lpstr>Nerđajući čelici</vt:lpstr>
      <vt:lpstr>PowerPoint Presentation</vt:lpstr>
      <vt:lpstr>Martenzitni nerđajući čelici</vt:lpstr>
      <vt:lpstr>PowerPoint Presentation</vt:lpstr>
      <vt:lpstr>Feritni nerđajući čelici</vt:lpstr>
      <vt:lpstr>Austenitni nerđajući čelici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Čelici</dc:title>
  <dc:creator>Korisnik</dc:creator>
  <cp:lastModifiedBy>Sebastian Baloš</cp:lastModifiedBy>
  <cp:revision>114</cp:revision>
  <dcterms:created xsi:type="dcterms:W3CDTF">2013-10-14T19:45:49Z</dcterms:created>
  <dcterms:modified xsi:type="dcterms:W3CDTF">2016-10-26T20:56:19Z</dcterms:modified>
</cp:coreProperties>
</file>